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1A45E-7CB9-4FC9-BC23-E6FB27CF8B10}" v="84" dt="2023-02-22T15:32:04.3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6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0471150"/>
          </a:xfrm>
          <a:custGeom>
            <a:avLst/>
            <a:gdLst/>
            <a:ahLst/>
            <a:cxnLst/>
            <a:rect l="l" t="t" r="r" b="b"/>
            <a:pathLst>
              <a:path w="20104100" h="10471150">
                <a:moveTo>
                  <a:pt x="20104099" y="0"/>
                </a:moveTo>
                <a:lnTo>
                  <a:pt x="0" y="0"/>
                </a:lnTo>
                <a:lnTo>
                  <a:pt x="0" y="9204191"/>
                </a:lnTo>
                <a:lnTo>
                  <a:pt x="125085" y="9261184"/>
                </a:lnTo>
                <a:lnTo>
                  <a:pt x="233635" y="9308909"/>
                </a:lnTo>
                <a:lnTo>
                  <a:pt x="343774" y="9355783"/>
                </a:lnTo>
                <a:lnTo>
                  <a:pt x="455513" y="9401798"/>
                </a:lnTo>
                <a:lnTo>
                  <a:pt x="568863" y="9446947"/>
                </a:lnTo>
                <a:lnTo>
                  <a:pt x="741932" y="9513034"/>
                </a:lnTo>
                <a:lnTo>
                  <a:pt x="918687" y="9577134"/>
                </a:lnTo>
                <a:lnTo>
                  <a:pt x="1099166" y="9639224"/>
                </a:lnTo>
                <a:lnTo>
                  <a:pt x="1283404" y="9699280"/>
                </a:lnTo>
                <a:lnTo>
                  <a:pt x="1471441" y="9757279"/>
                </a:lnTo>
                <a:lnTo>
                  <a:pt x="1663311" y="9813197"/>
                </a:lnTo>
                <a:lnTo>
                  <a:pt x="1859054" y="9867011"/>
                </a:lnTo>
                <a:lnTo>
                  <a:pt x="2058706" y="9918698"/>
                </a:lnTo>
                <a:lnTo>
                  <a:pt x="2262303" y="9968232"/>
                </a:lnTo>
                <a:lnTo>
                  <a:pt x="2539969" y="10030891"/>
                </a:lnTo>
                <a:lnTo>
                  <a:pt x="2824804" y="10089628"/>
                </a:lnTo>
                <a:lnTo>
                  <a:pt x="3116896" y="10144387"/>
                </a:lnTo>
                <a:lnTo>
                  <a:pt x="3416334" y="10195111"/>
                </a:lnTo>
                <a:lnTo>
                  <a:pt x="3723204" y="10241746"/>
                </a:lnTo>
                <a:lnTo>
                  <a:pt x="4037596" y="10284235"/>
                </a:lnTo>
                <a:lnTo>
                  <a:pt x="4359597" y="10322523"/>
                </a:lnTo>
                <a:lnTo>
                  <a:pt x="4772933" y="10364389"/>
                </a:lnTo>
                <a:lnTo>
                  <a:pt x="5198467" y="10399494"/>
                </a:lnTo>
                <a:lnTo>
                  <a:pt x="5636373" y="10427729"/>
                </a:lnTo>
                <a:lnTo>
                  <a:pt x="6086821" y="10448985"/>
                </a:lnTo>
                <a:lnTo>
                  <a:pt x="6644156" y="10465127"/>
                </a:lnTo>
                <a:lnTo>
                  <a:pt x="7220098" y="10470873"/>
                </a:lnTo>
                <a:lnTo>
                  <a:pt x="7814942" y="10466035"/>
                </a:lnTo>
                <a:lnTo>
                  <a:pt x="8533215" y="10446763"/>
                </a:lnTo>
                <a:lnTo>
                  <a:pt x="9278092" y="10412530"/>
                </a:lnTo>
                <a:lnTo>
                  <a:pt x="10162563" y="10354704"/>
                </a:lnTo>
                <a:lnTo>
                  <a:pt x="11083103" y="10276498"/>
                </a:lnTo>
                <a:lnTo>
                  <a:pt x="12243332" y="10154714"/>
                </a:lnTo>
                <a:lnTo>
                  <a:pt x="13357771" y="10016372"/>
                </a:lnTo>
                <a:lnTo>
                  <a:pt x="14487854" y="9854741"/>
                </a:lnTo>
                <a:lnTo>
                  <a:pt x="15485320" y="9693741"/>
                </a:lnTo>
                <a:lnTo>
                  <a:pt x="16487114" y="9514057"/>
                </a:lnTo>
                <a:lnTo>
                  <a:pt x="17489664" y="9315291"/>
                </a:lnTo>
                <a:lnTo>
                  <a:pt x="18346889" y="9129430"/>
                </a:lnTo>
                <a:lnTo>
                  <a:pt x="19199799" y="8929007"/>
                </a:lnTo>
                <a:lnTo>
                  <a:pt x="19905639" y="8750682"/>
                </a:lnTo>
                <a:lnTo>
                  <a:pt x="20104099" y="869834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704519" y="837676"/>
            <a:ext cx="1562100" cy="629285"/>
          </a:xfrm>
          <a:custGeom>
            <a:avLst/>
            <a:gdLst/>
            <a:ahLst/>
            <a:cxnLst/>
            <a:rect l="l" t="t" r="r" b="b"/>
            <a:pathLst>
              <a:path w="1562100" h="629285">
                <a:moveTo>
                  <a:pt x="1561910" y="0"/>
                </a:moveTo>
                <a:lnTo>
                  <a:pt x="0" y="0"/>
                </a:lnTo>
                <a:lnTo>
                  <a:pt x="0" y="628954"/>
                </a:lnTo>
                <a:lnTo>
                  <a:pt x="1561910" y="628954"/>
                </a:lnTo>
                <a:lnTo>
                  <a:pt x="1561910" y="575699"/>
                </a:lnTo>
                <a:lnTo>
                  <a:pt x="1209607" y="575699"/>
                </a:lnTo>
                <a:lnTo>
                  <a:pt x="1169120" y="573546"/>
                </a:lnTo>
                <a:lnTo>
                  <a:pt x="1127876" y="567774"/>
                </a:lnTo>
                <a:lnTo>
                  <a:pt x="1123839" y="566925"/>
                </a:lnTo>
                <a:lnTo>
                  <a:pt x="44051" y="566925"/>
                </a:lnTo>
                <a:lnTo>
                  <a:pt x="152749" y="60689"/>
                </a:lnTo>
                <a:lnTo>
                  <a:pt x="1265534" y="60689"/>
                </a:lnTo>
                <a:lnTo>
                  <a:pt x="1299711" y="54558"/>
                </a:lnTo>
                <a:lnTo>
                  <a:pt x="1347393" y="52008"/>
                </a:lnTo>
                <a:lnTo>
                  <a:pt x="1561910" y="52008"/>
                </a:lnTo>
                <a:lnTo>
                  <a:pt x="1561910" y="0"/>
                </a:lnTo>
                <a:close/>
              </a:path>
              <a:path w="1562100" h="629285">
                <a:moveTo>
                  <a:pt x="1358325" y="152141"/>
                </a:moveTo>
                <a:lnTo>
                  <a:pt x="1320314" y="154012"/>
                </a:lnTo>
                <a:lnTo>
                  <a:pt x="1289267" y="161178"/>
                </a:lnTo>
                <a:lnTo>
                  <a:pt x="1268330" y="175969"/>
                </a:lnTo>
                <a:lnTo>
                  <a:pt x="1260652" y="200716"/>
                </a:lnTo>
                <a:lnTo>
                  <a:pt x="1269141" y="223548"/>
                </a:lnTo>
                <a:lnTo>
                  <a:pt x="1291520" y="240415"/>
                </a:lnTo>
                <a:lnTo>
                  <a:pt x="1323160" y="254586"/>
                </a:lnTo>
                <a:lnTo>
                  <a:pt x="1359429" y="269330"/>
                </a:lnTo>
                <a:lnTo>
                  <a:pt x="1395699" y="287919"/>
                </a:lnTo>
                <a:lnTo>
                  <a:pt x="1427339" y="313620"/>
                </a:lnTo>
                <a:lnTo>
                  <a:pt x="1449718" y="349705"/>
                </a:lnTo>
                <a:lnTo>
                  <a:pt x="1458206" y="399443"/>
                </a:lnTo>
                <a:lnTo>
                  <a:pt x="1452368" y="447201"/>
                </a:lnTo>
                <a:lnTo>
                  <a:pt x="1435969" y="486030"/>
                </a:lnTo>
                <a:lnTo>
                  <a:pt x="1410685" y="516719"/>
                </a:lnTo>
                <a:lnTo>
                  <a:pt x="1378191" y="540058"/>
                </a:lnTo>
                <a:lnTo>
                  <a:pt x="1340160" y="556835"/>
                </a:lnTo>
                <a:lnTo>
                  <a:pt x="1298270" y="567842"/>
                </a:lnTo>
                <a:lnTo>
                  <a:pt x="1254194" y="573866"/>
                </a:lnTo>
                <a:lnTo>
                  <a:pt x="1209607" y="575699"/>
                </a:lnTo>
                <a:lnTo>
                  <a:pt x="1561910" y="575699"/>
                </a:lnTo>
                <a:lnTo>
                  <a:pt x="1561910" y="175293"/>
                </a:lnTo>
                <a:lnTo>
                  <a:pt x="1470552" y="175293"/>
                </a:lnTo>
                <a:lnTo>
                  <a:pt x="1449012" y="166494"/>
                </a:lnTo>
                <a:lnTo>
                  <a:pt x="1423442" y="159111"/>
                </a:lnTo>
                <a:lnTo>
                  <a:pt x="1393369" y="154032"/>
                </a:lnTo>
                <a:lnTo>
                  <a:pt x="1358325" y="152141"/>
                </a:lnTo>
                <a:close/>
              </a:path>
              <a:path w="1562100" h="629285">
                <a:moveTo>
                  <a:pt x="244568" y="216621"/>
                </a:moveTo>
                <a:lnTo>
                  <a:pt x="243154" y="216621"/>
                </a:lnTo>
                <a:lnTo>
                  <a:pt x="172371" y="566925"/>
                </a:lnTo>
                <a:lnTo>
                  <a:pt x="350973" y="566925"/>
                </a:lnTo>
                <a:lnTo>
                  <a:pt x="244568" y="216621"/>
                </a:lnTo>
                <a:close/>
              </a:path>
              <a:path w="1562100" h="629285">
                <a:moveTo>
                  <a:pt x="678262" y="60689"/>
                </a:moveTo>
                <a:lnTo>
                  <a:pt x="627980" y="60689"/>
                </a:lnTo>
                <a:lnTo>
                  <a:pt x="520162" y="566925"/>
                </a:lnTo>
                <a:lnTo>
                  <a:pt x="572548" y="566925"/>
                </a:lnTo>
                <a:lnTo>
                  <a:pt x="678262" y="60689"/>
                </a:lnTo>
                <a:close/>
              </a:path>
              <a:path w="1562100" h="629285">
                <a:moveTo>
                  <a:pt x="915165" y="350094"/>
                </a:moveTo>
                <a:lnTo>
                  <a:pt x="754008" y="350094"/>
                </a:lnTo>
                <a:lnTo>
                  <a:pt x="708795" y="566925"/>
                </a:lnTo>
                <a:lnTo>
                  <a:pt x="869963" y="566925"/>
                </a:lnTo>
                <a:lnTo>
                  <a:pt x="915165" y="350094"/>
                </a:lnTo>
                <a:close/>
              </a:path>
              <a:path w="1562100" h="629285">
                <a:moveTo>
                  <a:pt x="1265534" y="60689"/>
                </a:moveTo>
                <a:lnTo>
                  <a:pt x="1111945" y="60689"/>
                </a:lnTo>
                <a:lnTo>
                  <a:pt x="1006220" y="566925"/>
                </a:lnTo>
                <a:lnTo>
                  <a:pt x="1123839" y="566925"/>
                </a:lnTo>
                <a:lnTo>
                  <a:pt x="1088140" y="559412"/>
                </a:lnTo>
                <a:lnTo>
                  <a:pt x="1052177" y="549491"/>
                </a:lnTo>
                <a:lnTo>
                  <a:pt x="1084249" y="446499"/>
                </a:lnTo>
                <a:lnTo>
                  <a:pt x="1307284" y="446499"/>
                </a:lnTo>
                <a:lnTo>
                  <a:pt x="1318200" y="415348"/>
                </a:lnTo>
                <a:lnTo>
                  <a:pt x="1309712" y="389559"/>
                </a:lnTo>
                <a:lnTo>
                  <a:pt x="1287334" y="370905"/>
                </a:lnTo>
                <a:lnTo>
                  <a:pt x="1255696" y="356046"/>
                </a:lnTo>
                <a:lnTo>
                  <a:pt x="1219428" y="341642"/>
                </a:lnTo>
                <a:lnTo>
                  <a:pt x="1183161" y="324354"/>
                </a:lnTo>
                <a:lnTo>
                  <a:pt x="1151523" y="300842"/>
                </a:lnTo>
                <a:lnTo>
                  <a:pt x="1129145" y="267765"/>
                </a:lnTo>
                <a:lnTo>
                  <a:pt x="1120656" y="221783"/>
                </a:lnTo>
                <a:lnTo>
                  <a:pt x="1127362" y="171253"/>
                </a:lnTo>
                <a:lnTo>
                  <a:pt x="1146095" y="131006"/>
                </a:lnTo>
                <a:lnTo>
                  <a:pt x="1174774" y="100127"/>
                </a:lnTo>
                <a:lnTo>
                  <a:pt x="1211323" y="77703"/>
                </a:lnTo>
                <a:lnTo>
                  <a:pt x="1253661" y="62818"/>
                </a:lnTo>
                <a:lnTo>
                  <a:pt x="1265534" y="60689"/>
                </a:lnTo>
                <a:close/>
              </a:path>
              <a:path w="1562100" h="629285">
                <a:moveTo>
                  <a:pt x="1307284" y="446499"/>
                </a:moveTo>
                <a:lnTo>
                  <a:pt x="1084249" y="446499"/>
                </a:lnTo>
                <a:lnTo>
                  <a:pt x="1108950" y="458397"/>
                </a:lnTo>
                <a:lnTo>
                  <a:pt x="1140367" y="467576"/>
                </a:lnTo>
                <a:lnTo>
                  <a:pt x="1175064" y="473485"/>
                </a:lnTo>
                <a:lnTo>
                  <a:pt x="1209607" y="475577"/>
                </a:lnTo>
                <a:lnTo>
                  <a:pt x="1244425" y="473509"/>
                </a:lnTo>
                <a:lnTo>
                  <a:pt x="1279771" y="465044"/>
                </a:lnTo>
                <a:lnTo>
                  <a:pt x="1307183" y="446788"/>
                </a:lnTo>
                <a:lnTo>
                  <a:pt x="1307284" y="446499"/>
                </a:lnTo>
                <a:close/>
              </a:path>
              <a:path w="1562100" h="629285">
                <a:moveTo>
                  <a:pt x="499660" y="60689"/>
                </a:moveTo>
                <a:lnTo>
                  <a:pt x="322513" y="60689"/>
                </a:lnTo>
                <a:lnTo>
                  <a:pt x="426814" y="411757"/>
                </a:lnTo>
                <a:lnTo>
                  <a:pt x="428238" y="411757"/>
                </a:lnTo>
                <a:lnTo>
                  <a:pt x="499660" y="60689"/>
                </a:lnTo>
                <a:close/>
              </a:path>
              <a:path w="1562100" h="629285">
                <a:moveTo>
                  <a:pt x="975698" y="60689"/>
                </a:moveTo>
                <a:lnTo>
                  <a:pt x="814519" y="60689"/>
                </a:lnTo>
                <a:lnTo>
                  <a:pt x="774499" y="254358"/>
                </a:lnTo>
                <a:lnTo>
                  <a:pt x="935563" y="254358"/>
                </a:lnTo>
                <a:lnTo>
                  <a:pt x="975698" y="60689"/>
                </a:lnTo>
                <a:close/>
              </a:path>
              <a:path w="1562100" h="629285">
                <a:moveTo>
                  <a:pt x="1561910" y="52008"/>
                </a:moveTo>
                <a:lnTo>
                  <a:pt x="1347393" y="52008"/>
                </a:lnTo>
                <a:lnTo>
                  <a:pt x="1393407" y="53286"/>
                </a:lnTo>
                <a:lnTo>
                  <a:pt x="1436058" y="57290"/>
                </a:lnTo>
                <a:lnTo>
                  <a:pt x="1473380" y="64276"/>
                </a:lnTo>
                <a:lnTo>
                  <a:pt x="1503409" y="74500"/>
                </a:lnTo>
                <a:lnTo>
                  <a:pt x="1470552" y="175293"/>
                </a:lnTo>
                <a:lnTo>
                  <a:pt x="1561910" y="175293"/>
                </a:lnTo>
                <a:lnTo>
                  <a:pt x="1561910" y="52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60931" y="9664218"/>
            <a:ext cx="3205486" cy="11066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6864" y="1915299"/>
            <a:ext cx="12047855" cy="2726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41B6E6"/>
                </a:solidFill>
                <a:latin typeface="FrutigerLTPro-Bold"/>
                <a:cs typeface="FrutigerLT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5EB8"/>
                </a:solidFill>
                <a:latin typeface="FrutigerLTPro-Roman"/>
                <a:cs typeface="FrutigerLTPro-Roman"/>
              </a:defRPr>
            </a:lvl1pPr>
          </a:lstStyle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41B6E6"/>
                </a:solidFill>
                <a:latin typeface="FrutigerLTPro-Bold"/>
                <a:cs typeface="FrutigerLT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5EB8"/>
                </a:solidFill>
                <a:latin typeface="FrutigerLTPro-Roman"/>
                <a:cs typeface="FrutigerLTPro-Roman"/>
              </a:defRPr>
            </a:lvl1pPr>
          </a:lstStyle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41B6E6"/>
                </a:solidFill>
                <a:latin typeface="FrutigerLTPro-Bold"/>
                <a:cs typeface="FrutigerLT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5EB8"/>
                </a:solidFill>
                <a:latin typeface="FrutigerLTPro-Roman"/>
                <a:cs typeface="FrutigerLTPro-Roman"/>
              </a:defRPr>
            </a:lvl1pPr>
          </a:lstStyle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41B6E6"/>
                </a:solidFill>
                <a:latin typeface="FrutigerLTPro-Bold"/>
                <a:cs typeface="FrutigerLT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5EB8"/>
                </a:solidFill>
                <a:latin typeface="FrutigerLTPro-Roman"/>
                <a:cs typeface="FrutigerLTPro-Roman"/>
              </a:defRPr>
            </a:lvl1pPr>
          </a:lstStyle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" y="0"/>
            <a:ext cx="20104100" cy="9591040"/>
          </a:xfrm>
          <a:custGeom>
            <a:avLst/>
            <a:gdLst/>
            <a:ahLst/>
            <a:cxnLst/>
            <a:rect l="l" t="t" r="r" b="b"/>
            <a:pathLst>
              <a:path w="20104100" h="9591040">
                <a:moveTo>
                  <a:pt x="20104099" y="0"/>
                </a:moveTo>
                <a:lnTo>
                  <a:pt x="0" y="0"/>
                </a:lnTo>
                <a:lnTo>
                  <a:pt x="0" y="8482640"/>
                </a:lnTo>
                <a:lnTo>
                  <a:pt x="94699" y="8521579"/>
                </a:lnTo>
                <a:lnTo>
                  <a:pt x="208049" y="8566729"/>
                </a:lnTo>
                <a:lnTo>
                  <a:pt x="381118" y="8632816"/>
                </a:lnTo>
                <a:lnTo>
                  <a:pt x="557873" y="8696916"/>
                </a:lnTo>
                <a:lnTo>
                  <a:pt x="738351" y="8759005"/>
                </a:lnTo>
                <a:lnTo>
                  <a:pt x="922590" y="8819062"/>
                </a:lnTo>
                <a:lnTo>
                  <a:pt x="1110626" y="8877061"/>
                </a:lnTo>
                <a:lnTo>
                  <a:pt x="1302497" y="8932979"/>
                </a:lnTo>
                <a:lnTo>
                  <a:pt x="1498239" y="8986793"/>
                </a:lnTo>
                <a:lnTo>
                  <a:pt x="1697891" y="9038479"/>
                </a:lnTo>
                <a:lnTo>
                  <a:pt x="1901488" y="9088014"/>
                </a:lnTo>
                <a:lnTo>
                  <a:pt x="2179154" y="9150673"/>
                </a:lnTo>
                <a:lnTo>
                  <a:pt x="2463989" y="9209410"/>
                </a:lnTo>
                <a:lnTo>
                  <a:pt x="2756082" y="9264169"/>
                </a:lnTo>
                <a:lnTo>
                  <a:pt x="3055519" y="9314893"/>
                </a:lnTo>
                <a:lnTo>
                  <a:pt x="3362390" y="9361528"/>
                </a:lnTo>
                <a:lnTo>
                  <a:pt x="3676781" y="9404017"/>
                </a:lnTo>
                <a:lnTo>
                  <a:pt x="3998782" y="9442305"/>
                </a:lnTo>
                <a:lnTo>
                  <a:pt x="4412118" y="9484171"/>
                </a:lnTo>
                <a:lnTo>
                  <a:pt x="4837653" y="9519276"/>
                </a:lnTo>
                <a:lnTo>
                  <a:pt x="5275558" y="9547511"/>
                </a:lnTo>
                <a:lnTo>
                  <a:pt x="5726006" y="9568767"/>
                </a:lnTo>
                <a:lnTo>
                  <a:pt x="6283342" y="9584908"/>
                </a:lnTo>
                <a:lnTo>
                  <a:pt x="6859283" y="9590654"/>
                </a:lnTo>
                <a:lnTo>
                  <a:pt x="7454128" y="9585817"/>
                </a:lnTo>
                <a:lnTo>
                  <a:pt x="8172400" y="9566545"/>
                </a:lnTo>
                <a:lnTo>
                  <a:pt x="8917278" y="9532312"/>
                </a:lnTo>
                <a:lnTo>
                  <a:pt x="9801748" y="9474485"/>
                </a:lnTo>
                <a:lnTo>
                  <a:pt x="10722289" y="9396280"/>
                </a:lnTo>
                <a:lnTo>
                  <a:pt x="11882517" y="9274496"/>
                </a:lnTo>
                <a:lnTo>
                  <a:pt x="12996956" y="9136154"/>
                </a:lnTo>
                <a:lnTo>
                  <a:pt x="14127039" y="8974523"/>
                </a:lnTo>
                <a:lnTo>
                  <a:pt x="15124506" y="8813523"/>
                </a:lnTo>
                <a:lnTo>
                  <a:pt x="16126299" y="8633839"/>
                </a:lnTo>
                <a:lnTo>
                  <a:pt x="17128849" y="8435072"/>
                </a:lnTo>
                <a:lnTo>
                  <a:pt x="17986074" y="8249212"/>
                </a:lnTo>
                <a:lnTo>
                  <a:pt x="18838984" y="8048788"/>
                </a:lnTo>
                <a:lnTo>
                  <a:pt x="19544824" y="7870464"/>
                </a:lnTo>
                <a:lnTo>
                  <a:pt x="20104099" y="772063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7671" y="837676"/>
            <a:ext cx="1562100" cy="629285"/>
          </a:xfrm>
          <a:custGeom>
            <a:avLst/>
            <a:gdLst/>
            <a:ahLst/>
            <a:cxnLst/>
            <a:rect l="l" t="t" r="r" b="b"/>
            <a:pathLst>
              <a:path w="1562100" h="629285">
                <a:moveTo>
                  <a:pt x="1561910" y="0"/>
                </a:moveTo>
                <a:lnTo>
                  <a:pt x="0" y="0"/>
                </a:lnTo>
                <a:lnTo>
                  <a:pt x="0" y="628954"/>
                </a:lnTo>
                <a:lnTo>
                  <a:pt x="1561910" y="628954"/>
                </a:lnTo>
                <a:lnTo>
                  <a:pt x="1561910" y="575699"/>
                </a:lnTo>
                <a:lnTo>
                  <a:pt x="1209607" y="575699"/>
                </a:lnTo>
                <a:lnTo>
                  <a:pt x="1169120" y="573546"/>
                </a:lnTo>
                <a:lnTo>
                  <a:pt x="1127876" y="567774"/>
                </a:lnTo>
                <a:lnTo>
                  <a:pt x="1123839" y="566925"/>
                </a:lnTo>
                <a:lnTo>
                  <a:pt x="44051" y="566925"/>
                </a:lnTo>
                <a:lnTo>
                  <a:pt x="152749" y="60689"/>
                </a:lnTo>
                <a:lnTo>
                  <a:pt x="1265534" y="60689"/>
                </a:lnTo>
                <a:lnTo>
                  <a:pt x="1299711" y="54558"/>
                </a:lnTo>
                <a:lnTo>
                  <a:pt x="1347393" y="52008"/>
                </a:lnTo>
                <a:lnTo>
                  <a:pt x="1561910" y="52008"/>
                </a:lnTo>
                <a:lnTo>
                  <a:pt x="1561910" y="0"/>
                </a:lnTo>
                <a:close/>
              </a:path>
              <a:path w="1562100" h="629285">
                <a:moveTo>
                  <a:pt x="1358325" y="152141"/>
                </a:moveTo>
                <a:lnTo>
                  <a:pt x="1320314" y="154012"/>
                </a:lnTo>
                <a:lnTo>
                  <a:pt x="1289267" y="161178"/>
                </a:lnTo>
                <a:lnTo>
                  <a:pt x="1268330" y="175969"/>
                </a:lnTo>
                <a:lnTo>
                  <a:pt x="1260652" y="200716"/>
                </a:lnTo>
                <a:lnTo>
                  <a:pt x="1269141" y="223548"/>
                </a:lnTo>
                <a:lnTo>
                  <a:pt x="1291520" y="240415"/>
                </a:lnTo>
                <a:lnTo>
                  <a:pt x="1323160" y="254586"/>
                </a:lnTo>
                <a:lnTo>
                  <a:pt x="1359429" y="269330"/>
                </a:lnTo>
                <a:lnTo>
                  <a:pt x="1395699" y="287919"/>
                </a:lnTo>
                <a:lnTo>
                  <a:pt x="1427339" y="313620"/>
                </a:lnTo>
                <a:lnTo>
                  <a:pt x="1449718" y="349705"/>
                </a:lnTo>
                <a:lnTo>
                  <a:pt x="1458206" y="399443"/>
                </a:lnTo>
                <a:lnTo>
                  <a:pt x="1452368" y="447201"/>
                </a:lnTo>
                <a:lnTo>
                  <a:pt x="1435969" y="486030"/>
                </a:lnTo>
                <a:lnTo>
                  <a:pt x="1410685" y="516719"/>
                </a:lnTo>
                <a:lnTo>
                  <a:pt x="1378191" y="540058"/>
                </a:lnTo>
                <a:lnTo>
                  <a:pt x="1340160" y="556835"/>
                </a:lnTo>
                <a:lnTo>
                  <a:pt x="1298270" y="567842"/>
                </a:lnTo>
                <a:lnTo>
                  <a:pt x="1254194" y="573866"/>
                </a:lnTo>
                <a:lnTo>
                  <a:pt x="1209607" y="575699"/>
                </a:lnTo>
                <a:lnTo>
                  <a:pt x="1561910" y="575699"/>
                </a:lnTo>
                <a:lnTo>
                  <a:pt x="1561910" y="175293"/>
                </a:lnTo>
                <a:lnTo>
                  <a:pt x="1470552" y="175293"/>
                </a:lnTo>
                <a:lnTo>
                  <a:pt x="1449012" y="166494"/>
                </a:lnTo>
                <a:lnTo>
                  <a:pt x="1423442" y="159111"/>
                </a:lnTo>
                <a:lnTo>
                  <a:pt x="1393369" y="154032"/>
                </a:lnTo>
                <a:lnTo>
                  <a:pt x="1358325" y="152141"/>
                </a:lnTo>
                <a:close/>
              </a:path>
              <a:path w="1562100" h="629285">
                <a:moveTo>
                  <a:pt x="244568" y="216621"/>
                </a:moveTo>
                <a:lnTo>
                  <a:pt x="243154" y="216621"/>
                </a:lnTo>
                <a:lnTo>
                  <a:pt x="172371" y="566925"/>
                </a:lnTo>
                <a:lnTo>
                  <a:pt x="350973" y="566925"/>
                </a:lnTo>
                <a:lnTo>
                  <a:pt x="244568" y="216621"/>
                </a:lnTo>
                <a:close/>
              </a:path>
              <a:path w="1562100" h="629285">
                <a:moveTo>
                  <a:pt x="678262" y="60689"/>
                </a:moveTo>
                <a:lnTo>
                  <a:pt x="627980" y="60689"/>
                </a:lnTo>
                <a:lnTo>
                  <a:pt x="520162" y="566925"/>
                </a:lnTo>
                <a:lnTo>
                  <a:pt x="572548" y="566925"/>
                </a:lnTo>
                <a:lnTo>
                  <a:pt x="678262" y="60689"/>
                </a:lnTo>
                <a:close/>
              </a:path>
              <a:path w="1562100" h="629285">
                <a:moveTo>
                  <a:pt x="915165" y="350094"/>
                </a:moveTo>
                <a:lnTo>
                  <a:pt x="754008" y="350094"/>
                </a:lnTo>
                <a:lnTo>
                  <a:pt x="708795" y="566925"/>
                </a:lnTo>
                <a:lnTo>
                  <a:pt x="869963" y="566925"/>
                </a:lnTo>
                <a:lnTo>
                  <a:pt x="915165" y="350094"/>
                </a:lnTo>
                <a:close/>
              </a:path>
              <a:path w="1562100" h="629285">
                <a:moveTo>
                  <a:pt x="1265534" y="60689"/>
                </a:moveTo>
                <a:lnTo>
                  <a:pt x="1111945" y="60689"/>
                </a:lnTo>
                <a:lnTo>
                  <a:pt x="1006220" y="566925"/>
                </a:lnTo>
                <a:lnTo>
                  <a:pt x="1123839" y="566925"/>
                </a:lnTo>
                <a:lnTo>
                  <a:pt x="1088140" y="559412"/>
                </a:lnTo>
                <a:lnTo>
                  <a:pt x="1052177" y="549491"/>
                </a:lnTo>
                <a:lnTo>
                  <a:pt x="1084249" y="446499"/>
                </a:lnTo>
                <a:lnTo>
                  <a:pt x="1307284" y="446499"/>
                </a:lnTo>
                <a:lnTo>
                  <a:pt x="1318200" y="415348"/>
                </a:lnTo>
                <a:lnTo>
                  <a:pt x="1309712" y="389559"/>
                </a:lnTo>
                <a:lnTo>
                  <a:pt x="1287334" y="370905"/>
                </a:lnTo>
                <a:lnTo>
                  <a:pt x="1255696" y="356046"/>
                </a:lnTo>
                <a:lnTo>
                  <a:pt x="1219428" y="341642"/>
                </a:lnTo>
                <a:lnTo>
                  <a:pt x="1183161" y="324354"/>
                </a:lnTo>
                <a:lnTo>
                  <a:pt x="1151523" y="300842"/>
                </a:lnTo>
                <a:lnTo>
                  <a:pt x="1129145" y="267765"/>
                </a:lnTo>
                <a:lnTo>
                  <a:pt x="1120656" y="221783"/>
                </a:lnTo>
                <a:lnTo>
                  <a:pt x="1127362" y="171253"/>
                </a:lnTo>
                <a:lnTo>
                  <a:pt x="1146095" y="131006"/>
                </a:lnTo>
                <a:lnTo>
                  <a:pt x="1174774" y="100127"/>
                </a:lnTo>
                <a:lnTo>
                  <a:pt x="1211323" y="77703"/>
                </a:lnTo>
                <a:lnTo>
                  <a:pt x="1253661" y="62818"/>
                </a:lnTo>
                <a:lnTo>
                  <a:pt x="1265534" y="60689"/>
                </a:lnTo>
                <a:close/>
              </a:path>
              <a:path w="1562100" h="629285">
                <a:moveTo>
                  <a:pt x="1307284" y="446499"/>
                </a:moveTo>
                <a:lnTo>
                  <a:pt x="1084249" y="446499"/>
                </a:lnTo>
                <a:lnTo>
                  <a:pt x="1108950" y="458397"/>
                </a:lnTo>
                <a:lnTo>
                  <a:pt x="1140367" y="467576"/>
                </a:lnTo>
                <a:lnTo>
                  <a:pt x="1175064" y="473485"/>
                </a:lnTo>
                <a:lnTo>
                  <a:pt x="1209607" y="475577"/>
                </a:lnTo>
                <a:lnTo>
                  <a:pt x="1244425" y="473509"/>
                </a:lnTo>
                <a:lnTo>
                  <a:pt x="1279771" y="465044"/>
                </a:lnTo>
                <a:lnTo>
                  <a:pt x="1307183" y="446788"/>
                </a:lnTo>
                <a:lnTo>
                  <a:pt x="1307284" y="446499"/>
                </a:lnTo>
                <a:close/>
              </a:path>
              <a:path w="1562100" h="629285">
                <a:moveTo>
                  <a:pt x="499660" y="60689"/>
                </a:moveTo>
                <a:lnTo>
                  <a:pt x="322513" y="60689"/>
                </a:lnTo>
                <a:lnTo>
                  <a:pt x="426814" y="411757"/>
                </a:lnTo>
                <a:lnTo>
                  <a:pt x="428238" y="411757"/>
                </a:lnTo>
                <a:lnTo>
                  <a:pt x="499660" y="60689"/>
                </a:lnTo>
                <a:close/>
              </a:path>
              <a:path w="1562100" h="629285">
                <a:moveTo>
                  <a:pt x="975698" y="60689"/>
                </a:moveTo>
                <a:lnTo>
                  <a:pt x="814519" y="60689"/>
                </a:lnTo>
                <a:lnTo>
                  <a:pt x="774499" y="254358"/>
                </a:lnTo>
                <a:lnTo>
                  <a:pt x="935563" y="254358"/>
                </a:lnTo>
                <a:lnTo>
                  <a:pt x="975698" y="60689"/>
                </a:lnTo>
                <a:close/>
              </a:path>
              <a:path w="1562100" h="629285">
                <a:moveTo>
                  <a:pt x="1561910" y="52008"/>
                </a:moveTo>
                <a:lnTo>
                  <a:pt x="1347393" y="52008"/>
                </a:lnTo>
                <a:lnTo>
                  <a:pt x="1393407" y="53286"/>
                </a:lnTo>
                <a:lnTo>
                  <a:pt x="1436058" y="57290"/>
                </a:lnTo>
                <a:lnTo>
                  <a:pt x="1473380" y="64276"/>
                </a:lnTo>
                <a:lnTo>
                  <a:pt x="1503409" y="74500"/>
                </a:lnTo>
                <a:lnTo>
                  <a:pt x="1470552" y="175293"/>
                </a:lnTo>
                <a:lnTo>
                  <a:pt x="1561910" y="175293"/>
                </a:lnTo>
                <a:lnTo>
                  <a:pt x="1561910" y="52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61" y="9762719"/>
            <a:ext cx="3130132" cy="9792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5EB8"/>
                </a:solidFill>
                <a:latin typeface="FrutigerLTPro-Roman"/>
                <a:cs typeface="FrutigerLTPro-Roman"/>
              </a:defRPr>
            </a:lvl1pPr>
          </a:lstStyle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667907"/>
            <a:ext cx="11289030" cy="1415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41B6E6"/>
                </a:solidFill>
                <a:latin typeface="FrutigerLTPro-Bold"/>
                <a:cs typeface="FrutigerLT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1484" y="3032371"/>
            <a:ext cx="12181205" cy="354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649896" y="10334275"/>
            <a:ext cx="330200" cy="287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005EB8"/>
                </a:solidFill>
                <a:latin typeface="FrutigerLTPro-Roman"/>
                <a:cs typeface="FrutigerLTPro-Roman"/>
              </a:defRPr>
            </a:lvl1pPr>
          </a:lstStyle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9.xml"/><Relationship Id="rId18" Type="http://schemas.openxmlformats.org/officeDocument/2006/relationships/image" Target="../media/image5.png"/><Relationship Id="rId3" Type="http://schemas.openxmlformats.org/officeDocument/2006/relationships/slide" Target="slide11.xml"/><Relationship Id="rId7" Type="http://schemas.openxmlformats.org/officeDocument/2006/relationships/slide" Target="slide14.xml"/><Relationship Id="rId12" Type="http://schemas.openxmlformats.org/officeDocument/2006/relationships/slide" Target="slide9.xml"/><Relationship Id="rId17" Type="http://schemas.openxmlformats.org/officeDocument/2006/relationships/image" Target="../media/image4.png"/><Relationship Id="rId2" Type="http://schemas.openxmlformats.org/officeDocument/2006/relationships/slide" Target="slide3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13.xml"/><Relationship Id="rId15" Type="http://schemas.openxmlformats.org/officeDocument/2006/relationships/slide" Target="slide20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30828" y="10144356"/>
            <a:ext cx="1812422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>
                <a:solidFill>
                  <a:srgbClr val="005EB8"/>
                </a:solidFill>
                <a:latin typeface="Frutiger LT Pro"/>
                <a:cs typeface="Frutiger LT Pro"/>
              </a:rPr>
              <a:t>Delivering</a:t>
            </a:r>
            <a:r>
              <a:rPr sz="2100" spc="90">
                <a:solidFill>
                  <a:srgbClr val="005EB8"/>
                </a:solidFill>
                <a:latin typeface="Frutiger LT Pro"/>
                <a:cs typeface="Frutiger LT Pro"/>
              </a:rPr>
              <a:t> </a:t>
            </a:r>
            <a:r>
              <a:rPr sz="2100" spc="-25">
                <a:solidFill>
                  <a:srgbClr val="005EB8"/>
                </a:solidFill>
                <a:latin typeface="Frutiger LT Pro"/>
                <a:cs typeface="Frutiger LT Pro"/>
              </a:rPr>
              <a:t>the</a:t>
            </a:r>
            <a:endParaRPr sz="2100">
              <a:latin typeface="Frutiger LT Pro"/>
              <a:cs typeface="Frutiger LT Pr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6308"/>
            <a:ext cx="20104099" cy="29294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566864" y="1915299"/>
            <a:ext cx="12693399" cy="2755883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 marR="5080">
              <a:lnSpc>
                <a:spcPts val="9890"/>
              </a:lnSpc>
              <a:spcBef>
                <a:spcPts val="1670"/>
              </a:spcBef>
            </a:pPr>
            <a:r>
              <a:rPr sz="9450">
                <a:solidFill>
                  <a:srgbClr val="FFFFFF"/>
                </a:solidFill>
              </a:rPr>
              <a:t>Scope</a:t>
            </a:r>
            <a:r>
              <a:rPr sz="9450" spc="5">
                <a:solidFill>
                  <a:srgbClr val="FFFFFF"/>
                </a:solidFill>
              </a:rPr>
              <a:t> </a:t>
            </a:r>
            <a:r>
              <a:rPr sz="9450">
                <a:solidFill>
                  <a:srgbClr val="FFFFFF"/>
                </a:solidFill>
              </a:rPr>
              <a:t>for</a:t>
            </a:r>
            <a:r>
              <a:rPr sz="9450" spc="5">
                <a:solidFill>
                  <a:srgbClr val="FFFFFF"/>
                </a:solidFill>
              </a:rPr>
              <a:t> </a:t>
            </a:r>
            <a:r>
              <a:rPr sz="9450" spc="-10">
                <a:solidFill>
                  <a:srgbClr val="FFFFFF"/>
                </a:solidFill>
              </a:rPr>
              <a:t>Growth </a:t>
            </a:r>
            <a:r>
              <a:rPr sz="9450">
                <a:solidFill>
                  <a:srgbClr val="FFFFFF"/>
                </a:solidFill>
              </a:rPr>
              <a:t>Career</a:t>
            </a:r>
            <a:r>
              <a:rPr sz="9450" spc="-170">
                <a:solidFill>
                  <a:srgbClr val="FFFFFF"/>
                </a:solidFill>
              </a:rPr>
              <a:t> </a:t>
            </a:r>
            <a:r>
              <a:rPr sz="9450" spc="-10">
                <a:solidFill>
                  <a:srgbClr val="FFFFFF"/>
                </a:solidFill>
              </a:rPr>
              <a:t>Conversations</a:t>
            </a:r>
            <a:endParaRPr sz="9450"/>
          </a:p>
        </p:txBody>
      </p:sp>
      <p:sp>
        <p:nvSpPr>
          <p:cNvPr id="5" name="object 5"/>
          <p:cNvSpPr txBox="1"/>
          <p:nvPr/>
        </p:nvSpPr>
        <p:spPr>
          <a:xfrm>
            <a:off x="1566864" y="4950165"/>
            <a:ext cx="805497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>
                <a:solidFill>
                  <a:srgbClr val="FFFFFF"/>
                </a:solidFill>
                <a:latin typeface="FrutigerLTPro-Roman"/>
                <a:cs typeface="FrutigerLTPro-Roman"/>
              </a:rPr>
              <a:t>Finding</a:t>
            </a:r>
            <a:r>
              <a:rPr sz="3800" spc="-8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3800">
                <a:solidFill>
                  <a:srgbClr val="FFFFFF"/>
                </a:solidFill>
                <a:latin typeface="FrutigerLTPro-Roman"/>
                <a:cs typeface="FrutigerLTPro-Roman"/>
              </a:rPr>
              <a:t>my</a:t>
            </a:r>
            <a:r>
              <a:rPr sz="3800" spc="-8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3800">
                <a:solidFill>
                  <a:srgbClr val="FFFFFF"/>
                </a:solidFill>
                <a:latin typeface="FrutigerLTPro-Roman"/>
                <a:cs typeface="FrutigerLTPro-Roman"/>
              </a:rPr>
              <a:t>place</a:t>
            </a:r>
            <a:r>
              <a:rPr sz="3800" spc="-8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3800">
                <a:solidFill>
                  <a:srgbClr val="FFFFFF"/>
                </a:solidFill>
                <a:latin typeface="FrutigerLTPro-Roman"/>
                <a:cs typeface="FrutigerLTPro-Roman"/>
              </a:rPr>
              <a:t>on</a:t>
            </a:r>
            <a:r>
              <a:rPr sz="3800" spc="-8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3800">
                <a:solidFill>
                  <a:srgbClr val="FFFFFF"/>
                </a:solidFill>
                <a:latin typeface="FrutigerLTPro-Roman"/>
                <a:cs typeface="FrutigerLTPro-Roman"/>
              </a:rPr>
              <a:t>the</a:t>
            </a:r>
            <a:r>
              <a:rPr sz="3800" spc="-8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3800" spc="-10">
                <a:solidFill>
                  <a:srgbClr val="FFFFFF"/>
                </a:solidFill>
                <a:latin typeface="FrutigerLTPro-Roman"/>
                <a:cs typeface="FrutigerLTPro-Roman"/>
              </a:rPr>
              <a:t>framework</a:t>
            </a:r>
            <a:endParaRPr sz="3800">
              <a:latin typeface="FrutigerLTPro-Roman"/>
              <a:cs typeface="FrutigerLTPro-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1956"/>
            <a:ext cx="20104100" cy="10896600"/>
            <a:chOff x="0" y="411956"/>
            <a:chExt cx="20104100" cy="10896600"/>
          </a:xfrm>
        </p:grpSpPr>
        <p:sp>
          <p:nvSpPr>
            <p:cNvPr id="3" name="object 3"/>
            <p:cNvSpPr/>
            <p:nvPr/>
          </p:nvSpPr>
          <p:spPr>
            <a:xfrm>
              <a:off x="0" y="411956"/>
              <a:ext cx="20104100" cy="10896600"/>
            </a:xfrm>
            <a:custGeom>
              <a:avLst/>
              <a:gdLst/>
              <a:ahLst/>
              <a:cxnLst/>
              <a:rect l="l" t="t" r="r" b="b"/>
              <a:pathLst>
                <a:path w="20104100" h="10896600">
                  <a:moveTo>
                    <a:pt x="10215603" y="50800"/>
                  </a:moveTo>
                  <a:lnTo>
                    <a:pt x="7566595" y="50800"/>
                  </a:lnTo>
                  <a:lnTo>
                    <a:pt x="7390815" y="76200"/>
                  </a:lnTo>
                  <a:lnTo>
                    <a:pt x="7303037" y="76200"/>
                  </a:lnTo>
                  <a:lnTo>
                    <a:pt x="6517194" y="190500"/>
                  </a:lnTo>
                  <a:lnTo>
                    <a:pt x="6430422" y="215900"/>
                  </a:lnTo>
                  <a:lnTo>
                    <a:pt x="6257258" y="241300"/>
                  </a:lnTo>
                  <a:lnTo>
                    <a:pt x="6170875" y="266700"/>
                  </a:lnTo>
                  <a:lnTo>
                    <a:pt x="5998528" y="292100"/>
                  </a:lnTo>
                  <a:lnTo>
                    <a:pt x="5826772" y="342900"/>
                  </a:lnTo>
                  <a:lnTo>
                    <a:pt x="5741126" y="355600"/>
                  </a:lnTo>
                  <a:lnTo>
                    <a:pt x="5570320" y="406400"/>
                  </a:lnTo>
                  <a:lnTo>
                    <a:pt x="5485170" y="419100"/>
                  </a:lnTo>
                  <a:lnTo>
                    <a:pt x="4978081" y="571500"/>
                  </a:lnTo>
                  <a:lnTo>
                    <a:pt x="4894243" y="609600"/>
                  </a:lnTo>
                  <a:lnTo>
                    <a:pt x="4643980" y="685800"/>
                  </a:lnTo>
                  <a:lnTo>
                    <a:pt x="4560990" y="723900"/>
                  </a:lnTo>
                  <a:lnTo>
                    <a:pt x="4478224" y="749300"/>
                  </a:lnTo>
                  <a:lnTo>
                    <a:pt x="4395685" y="787400"/>
                  </a:lnTo>
                  <a:lnTo>
                    <a:pt x="4313378" y="812800"/>
                  </a:lnTo>
                  <a:lnTo>
                    <a:pt x="4149478" y="889000"/>
                  </a:lnTo>
                  <a:lnTo>
                    <a:pt x="4067894" y="914400"/>
                  </a:lnTo>
                  <a:lnTo>
                    <a:pt x="3424593" y="1219200"/>
                  </a:lnTo>
                  <a:lnTo>
                    <a:pt x="3345418" y="1270000"/>
                  </a:lnTo>
                  <a:lnTo>
                    <a:pt x="3187944" y="1346200"/>
                  </a:lnTo>
                  <a:lnTo>
                    <a:pt x="3109652" y="1397000"/>
                  </a:lnTo>
                  <a:lnTo>
                    <a:pt x="3031664" y="1435100"/>
                  </a:lnTo>
                  <a:lnTo>
                    <a:pt x="2876616" y="1536700"/>
                  </a:lnTo>
                  <a:lnTo>
                    <a:pt x="2799565" y="1574800"/>
                  </a:lnTo>
                  <a:lnTo>
                    <a:pt x="2722835" y="1625600"/>
                  </a:lnTo>
                  <a:lnTo>
                    <a:pt x="2269450" y="1930400"/>
                  </a:lnTo>
                  <a:lnTo>
                    <a:pt x="2195093" y="1993900"/>
                  </a:lnTo>
                  <a:lnTo>
                    <a:pt x="2047454" y="2095500"/>
                  </a:lnTo>
                  <a:lnTo>
                    <a:pt x="1974181" y="2159000"/>
                  </a:lnTo>
                  <a:lnTo>
                    <a:pt x="1901278" y="2209800"/>
                  </a:lnTo>
                  <a:lnTo>
                    <a:pt x="1828750" y="2273300"/>
                  </a:lnTo>
                  <a:lnTo>
                    <a:pt x="1756600" y="2324100"/>
                  </a:lnTo>
                  <a:lnTo>
                    <a:pt x="1542472" y="2514600"/>
                  </a:lnTo>
                  <a:lnTo>
                    <a:pt x="1331915" y="2705100"/>
                  </a:lnTo>
                  <a:lnTo>
                    <a:pt x="1125052" y="2895600"/>
                  </a:lnTo>
                  <a:lnTo>
                    <a:pt x="1056938" y="2971800"/>
                  </a:lnTo>
                  <a:lnTo>
                    <a:pt x="922001" y="3098800"/>
                  </a:lnTo>
                  <a:lnTo>
                    <a:pt x="788811" y="3251200"/>
                  </a:lnTo>
                  <a:lnTo>
                    <a:pt x="722883" y="3314700"/>
                  </a:lnTo>
                  <a:lnTo>
                    <a:pt x="657405" y="3390900"/>
                  </a:lnTo>
                  <a:lnTo>
                    <a:pt x="527818" y="3543300"/>
                  </a:lnTo>
                  <a:lnTo>
                    <a:pt x="400087" y="3695700"/>
                  </a:lnTo>
                  <a:lnTo>
                    <a:pt x="274245" y="3848100"/>
                  </a:lnTo>
                  <a:lnTo>
                    <a:pt x="212045" y="3937000"/>
                  </a:lnTo>
                  <a:lnTo>
                    <a:pt x="89107" y="4089400"/>
                  </a:lnTo>
                  <a:lnTo>
                    <a:pt x="28378" y="4178300"/>
                  </a:lnTo>
                  <a:lnTo>
                    <a:pt x="0" y="4216400"/>
                  </a:lnTo>
                  <a:lnTo>
                    <a:pt x="0" y="10896600"/>
                  </a:lnTo>
                  <a:lnTo>
                    <a:pt x="20104099" y="10896600"/>
                  </a:lnTo>
                  <a:lnTo>
                    <a:pt x="20104099" y="4330700"/>
                  </a:lnTo>
                  <a:lnTo>
                    <a:pt x="20091096" y="4318000"/>
                  </a:lnTo>
                  <a:lnTo>
                    <a:pt x="20065127" y="4279900"/>
                  </a:lnTo>
                  <a:lnTo>
                    <a:pt x="20038801" y="4241800"/>
                  </a:lnTo>
                  <a:lnTo>
                    <a:pt x="20012117" y="4216400"/>
                  </a:lnTo>
                  <a:lnTo>
                    <a:pt x="19985075" y="4178300"/>
                  </a:lnTo>
                  <a:lnTo>
                    <a:pt x="19957672" y="4140200"/>
                  </a:lnTo>
                  <a:lnTo>
                    <a:pt x="19929909" y="4102100"/>
                  </a:lnTo>
                  <a:lnTo>
                    <a:pt x="19901783" y="4076700"/>
                  </a:lnTo>
                  <a:lnTo>
                    <a:pt x="19873293" y="4038600"/>
                  </a:lnTo>
                  <a:lnTo>
                    <a:pt x="19844439" y="4000500"/>
                  </a:lnTo>
                  <a:lnTo>
                    <a:pt x="19815219" y="3975100"/>
                  </a:lnTo>
                  <a:lnTo>
                    <a:pt x="19785632" y="3937000"/>
                  </a:lnTo>
                  <a:lnTo>
                    <a:pt x="19755676" y="3898900"/>
                  </a:lnTo>
                  <a:lnTo>
                    <a:pt x="19725351" y="3873500"/>
                  </a:lnTo>
                  <a:lnTo>
                    <a:pt x="19694656" y="3835400"/>
                  </a:lnTo>
                  <a:lnTo>
                    <a:pt x="19663588" y="3797300"/>
                  </a:lnTo>
                  <a:lnTo>
                    <a:pt x="19632147" y="3771900"/>
                  </a:lnTo>
                  <a:lnTo>
                    <a:pt x="19600333" y="3733800"/>
                  </a:lnTo>
                  <a:lnTo>
                    <a:pt x="19568142" y="3708400"/>
                  </a:lnTo>
                  <a:lnTo>
                    <a:pt x="19535575" y="3670300"/>
                  </a:lnTo>
                  <a:lnTo>
                    <a:pt x="19502630" y="3632200"/>
                  </a:lnTo>
                  <a:lnTo>
                    <a:pt x="19469307" y="3606800"/>
                  </a:lnTo>
                  <a:lnTo>
                    <a:pt x="19435603" y="3568700"/>
                  </a:lnTo>
                  <a:lnTo>
                    <a:pt x="19401517" y="3543300"/>
                  </a:lnTo>
                  <a:lnTo>
                    <a:pt x="19367049" y="3505200"/>
                  </a:lnTo>
                  <a:lnTo>
                    <a:pt x="19332197" y="3467100"/>
                  </a:lnTo>
                  <a:lnTo>
                    <a:pt x="19296961" y="3441700"/>
                  </a:lnTo>
                  <a:lnTo>
                    <a:pt x="19261338" y="3403600"/>
                  </a:lnTo>
                  <a:lnTo>
                    <a:pt x="19225328" y="3378200"/>
                  </a:lnTo>
                  <a:lnTo>
                    <a:pt x="19188929" y="3340100"/>
                  </a:lnTo>
                  <a:lnTo>
                    <a:pt x="19152141" y="3314700"/>
                  </a:lnTo>
                  <a:lnTo>
                    <a:pt x="19114961" y="3276600"/>
                  </a:lnTo>
                  <a:lnTo>
                    <a:pt x="19077390" y="3251200"/>
                  </a:lnTo>
                  <a:lnTo>
                    <a:pt x="19039425" y="3213100"/>
                  </a:lnTo>
                  <a:lnTo>
                    <a:pt x="19001066" y="3187700"/>
                  </a:lnTo>
                  <a:lnTo>
                    <a:pt x="18962311" y="3149600"/>
                  </a:lnTo>
                  <a:lnTo>
                    <a:pt x="18923160" y="3124200"/>
                  </a:lnTo>
                  <a:lnTo>
                    <a:pt x="18883610" y="3086100"/>
                  </a:lnTo>
                  <a:lnTo>
                    <a:pt x="18843661" y="3060700"/>
                  </a:lnTo>
                  <a:lnTo>
                    <a:pt x="18803312" y="3022600"/>
                  </a:lnTo>
                  <a:lnTo>
                    <a:pt x="18762561" y="2997200"/>
                  </a:lnTo>
                  <a:lnTo>
                    <a:pt x="18721407" y="2959100"/>
                  </a:lnTo>
                  <a:lnTo>
                    <a:pt x="18679849" y="2933700"/>
                  </a:lnTo>
                  <a:lnTo>
                    <a:pt x="18637886" y="2895600"/>
                  </a:lnTo>
                  <a:lnTo>
                    <a:pt x="18595517" y="2870200"/>
                  </a:lnTo>
                  <a:lnTo>
                    <a:pt x="18552740" y="2832100"/>
                  </a:lnTo>
                  <a:lnTo>
                    <a:pt x="18509555" y="2806700"/>
                  </a:lnTo>
                  <a:lnTo>
                    <a:pt x="18465959" y="2768600"/>
                  </a:lnTo>
                  <a:lnTo>
                    <a:pt x="18377534" y="2717800"/>
                  </a:lnTo>
                  <a:lnTo>
                    <a:pt x="18332702" y="2679700"/>
                  </a:lnTo>
                  <a:lnTo>
                    <a:pt x="18287455" y="2654300"/>
                  </a:lnTo>
                  <a:lnTo>
                    <a:pt x="18241792" y="2616200"/>
                  </a:lnTo>
                  <a:lnTo>
                    <a:pt x="18149213" y="2565400"/>
                  </a:lnTo>
                  <a:lnTo>
                    <a:pt x="18102296" y="2527300"/>
                  </a:lnTo>
                  <a:lnTo>
                    <a:pt x="18007197" y="2476500"/>
                  </a:lnTo>
                  <a:lnTo>
                    <a:pt x="17959014" y="2438400"/>
                  </a:lnTo>
                  <a:lnTo>
                    <a:pt x="17861374" y="2387600"/>
                  </a:lnTo>
                  <a:lnTo>
                    <a:pt x="17811915" y="2349500"/>
                  </a:lnTo>
                  <a:lnTo>
                    <a:pt x="17711711" y="2298700"/>
                  </a:lnTo>
                  <a:lnTo>
                    <a:pt x="17660965" y="2260600"/>
                  </a:lnTo>
                  <a:lnTo>
                    <a:pt x="17506134" y="2184400"/>
                  </a:lnTo>
                  <a:lnTo>
                    <a:pt x="17453655" y="2146300"/>
                  </a:lnTo>
                  <a:lnTo>
                    <a:pt x="17293598" y="2070100"/>
                  </a:lnTo>
                  <a:lnTo>
                    <a:pt x="17239368" y="2032000"/>
                  </a:lnTo>
                  <a:lnTo>
                    <a:pt x="17074028" y="1955800"/>
                  </a:lnTo>
                  <a:lnTo>
                    <a:pt x="17018027" y="1917700"/>
                  </a:lnTo>
                  <a:lnTo>
                    <a:pt x="16731316" y="1790700"/>
                  </a:lnTo>
                  <a:lnTo>
                    <a:pt x="16672624" y="1752600"/>
                  </a:lnTo>
                  <a:lnTo>
                    <a:pt x="16310922" y="1600200"/>
                  </a:lnTo>
                  <a:lnTo>
                    <a:pt x="16186688" y="1549400"/>
                  </a:lnTo>
                  <a:lnTo>
                    <a:pt x="16123878" y="1511300"/>
                  </a:lnTo>
                  <a:lnTo>
                    <a:pt x="15737247" y="1358900"/>
                  </a:lnTo>
                  <a:lnTo>
                    <a:pt x="15589483" y="1308100"/>
                  </a:lnTo>
                  <a:lnTo>
                    <a:pt x="15515065" y="1270000"/>
                  </a:lnTo>
                  <a:lnTo>
                    <a:pt x="15137789" y="1143000"/>
                  </a:lnTo>
                  <a:lnTo>
                    <a:pt x="15061328" y="1104900"/>
                  </a:lnTo>
                  <a:lnTo>
                    <a:pt x="14119733" y="800100"/>
                  </a:lnTo>
                  <a:lnTo>
                    <a:pt x="14039396" y="787400"/>
                  </a:lnTo>
                  <a:lnTo>
                    <a:pt x="13633799" y="660400"/>
                  </a:lnTo>
                  <a:lnTo>
                    <a:pt x="13551927" y="647700"/>
                  </a:lnTo>
                  <a:lnTo>
                    <a:pt x="13387468" y="596900"/>
                  </a:lnTo>
                  <a:lnTo>
                    <a:pt x="13304890" y="584200"/>
                  </a:lnTo>
                  <a:lnTo>
                    <a:pt x="13139057" y="533400"/>
                  </a:lnTo>
                  <a:lnTo>
                    <a:pt x="13055811" y="520700"/>
                  </a:lnTo>
                  <a:lnTo>
                    <a:pt x="12972352" y="495300"/>
                  </a:lnTo>
                  <a:lnTo>
                    <a:pt x="12888683" y="482600"/>
                  </a:lnTo>
                  <a:lnTo>
                    <a:pt x="12804811" y="457200"/>
                  </a:lnTo>
                  <a:lnTo>
                    <a:pt x="12720738" y="444500"/>
                  </a:lnTo>
                  <a:lnTo>
                    <a:pt x="12636469" y="419100"/>
                  </a:lnTo>
                  <a:lnTo>
                    <a:pt x="12552009" y="406400"/>
                  </a:lnTo>
                  <a:lnTo>
                    <a:pt x="12467363" y="381000"/>
                  </a:lnTo>
                  <a:lnTo>
                    <a:pt x="12297527" y="355600"/>
                  </a:lnTo>
                  <a:lnTo>
                    <a:pt x="12212347" y="330200"/>
                  </a:lnTo>
                  <a:lnTo>
                    <a:pt x="12041485" y="304800"/>
                  </a:lnTo>
                  <a:lnTo>
                    <a:pt x="11955812" y="279400"/>
                  </a:lnTo>
                  <a:lnTo>
                    <a:pt x="10654539" y="88900"/>
                  </a:lnTo>
                  <a:lnTo>
                    <a:pt x="10566912" y="88900"/>
                  </a:lnTo>
                  <a:lnTo>
                    <a:pt x="10391408" y="63500"/>
                  </a:lnTo>
                  <a:lnTo>
                    <a:pt x="10303541" y="63500"/>
                  </a:lnTo>
                  <a:lnTo>
                    <a:pt x="10215603" y="50800"/>
                  </a:lnTo>
                  <a:close/>
                </a:path>
                <a:path w="20104100" h="10896600">
                  <a:moveTo>
                    <a:pt x="10039533" y="38100"/>
                  </a:moveTo>
                  <a:lnTo>
                    <a:pt x="7742644" y="38100"/>
                  </a:lnTo>
                  <a:lnTo>
                    <a:pt x="7654588" y="50800"/>
                  </a:lnTo>
                  <a:lnTo>
                    <a:pt x="10127599" y="50800"/>
                  </a:lnTo>
                  <a:lnTo>
                    <a:pt x="10039533" y="38100"/>
                  </a:lnTo>
                  <a:close/>
                </a:path>
                <a:path w="20104100" h="10896600">
                  <a:moveTo>
                    <a:pt x="9863232" y="25400"/>
                  </a:moveTo>
                  <a:lnTo>
                    <a:pt x="7918927" y="25400"/>
                  </a:lnTo>
                  <a:lnTo>
                    <a:pt x="7830759" y="38100"/>
                  </a:lnTo>
                  <a:lnTo>
                    <a:pt x="9951409" y="38100"/>
                  </a:lnTo>
                  <a:lnTo>
                    <a:pt x="9863232" y="25400"/>
                  </a:lnTo>
                  <a:close/>
                </a:path>
                <a:path w="20104100" h="10896600">
                  <a:moveTo>
                    <a:pt x="9686736" y="12700"/>
                  </a:moveTo>
                  <a:lnTo>
                    <a:pt x="8095407" y="12700"/>
                  </a:lnTo>
                  <a:lnTo>
                    <a:pt x="8007144" y="25400"/>
                  </a:lnTo>
                  <a:lnTo>
                    <a:pt x="9775006" y="25400"/>
                  </a:lnTo>
                  <a:lnTo>
                    <a:pt x="9686736" y="12700"/>
                  </a:lnTo>
                  <a:close/>
                </a:path>
                <a:path w="20104100" h="10896600">
                  <a:moveTo>
                    <a:pt x="9421707" y="0"/>
                  </a:moveTo>
                  <a:lnTo>
                    <a:pt x="8360419" y="0"/>
                  </a:lnTo>
                  <a:lnTo>
                    <a:pt x="8272049" y="12700"/>
                  </a:lnTo>
                  <a:lnTo>
                    <a:pt x="9510082" y="12700"/>
                  </a:lnTo>
                  <a:lnTo>
                    <a:pt x="9421707" y="0"/>
                  </a:lnTo>
                  <a:close/>
                </a:path>
              </a:pathLst>
            </a:custGeom>
            <a:solidFill>
              <a:srgbClr val="E5EA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989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6989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85386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5386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32245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69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2245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69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61162" y="5564002"/>
            <a:ext cx="348678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5080" indent="-100330">
              <a:lnSpc>
                <a:spcPct val="124900"/>
              </a:lnSpc>
              <a:spcBef>
                <a:spcPts val="100"/>
              </a:spcBef>
            </a:pPr>
            <a:r>
              <a:rPr sz="1650">
                <a:latin typeface="FrutigerLTPro-Roman"/>
                <a:cs typeface="FrutigerLTPro-Roman"/>
              </a:rPr>
              <a:t>Do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want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advance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in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this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field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25">
                <a:latin typeface="FrutigerLTPro-Roman"/>
                <a:cs typeface="FrutigerLTPro-Roman"/>
              </a:rPr>
              <a:t>or </a:t>
            </a:r>
            <a:r>
              <a:rPr sz="1650" spc="-10">
                <a:latin typeface="FrutigerLTPro-Roman"/>
                <a:cs typeface="FrutigerLTPro-Roman"/>
              </a:rPr>
              <a:t>develop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my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potential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in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this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area?</a:t>
            </a:r>
            <a:endParaRPr sz="1650">
              <a:latin typeface="FrutigerLTPro-Roman"/>
              <a:cs typeface="FrutigerLTPro-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80330" y="8456183"/>
            <a:ext cx="12345035" cy="1250950"/>
            <a:chOff x="3880330" y="8456183"/>
            <a:chExt cx="12345035" cy="1250950"/>
          </a:xfrm>
        </p:grpSpPr>
        <p:sp>
          <p:nvSpPr>
            <p:cNvPr id="12" name="object 12"/>
            <p:cNvSpPr/>
            <p:nvPr/>
          </p:nvSpPr>
          <p:spPr>
            <a:xfrm>
              <a:off x="3890808" y="8466661"/>
              <a:ext cx="12324080" cy="1229995"/>
            </a:xfrm>
            <a:custGeom>
              <a:avLst/>
              <a:gdLst/>
              <a:ahLst/>
              <a:cxnLst/>
              <a:rect l="l" t="t" r="r" b="b"/>
              <a:pathLst>
                <a:path w="12324080" h="1229995">
                  <a:moveTo>
                    <a:pt x="11709203" y="0"/>
                  </a:moveTo>
                  <a:lnTo>
                    <a:pt x="614818" y="0"/>
                  </a:lnTo>
                  <a:lnTo>
                    <a:pt x="566771" y="1849"/>
                  </a:lnTo>
                  <a:lnTo>
                    <a:pt x="519736" y="7307"/>
                  </a:lnTo>
                  <a:lnTo>
                    <a:pt x="473848" y="16237"/>
                  </a:lnTo>
                  <a:lnTo>
                    <a:pt x="429245" y="28502"/>
                  </a:lnTo>
                  <a:lnTo>
                    <a:pt x="386063" y="43965"/>
                  </a:lnTo>
                  <a:lnTo>
                    <a:pt x="344439" y="62489"/>
                  </a:lnTo>
                  <a:lnTo>
                    <a:pt x="304510" y="83939"/>
                  </a:lnTo>
                  <a:lnTo>
                    <a:pt x="266412" y="108177"/>
                  </a:lnTo>
                  <a:lnTo>
                    <a:pt x="230283" y="135067"/>
                  </a:lnTo>
                  <a:lnTo>
                    <a:pt x="196258" y="164471"/>
                  </a:lnTo>
                  <a:lnTo>
                    <a:pt x="164475" y="196254"/>
                  </a:lnTo>
                  <a:lnTo>
                    <a:pt x="135070" y="230278"/>
                  </a:lnTo>
                  <a:lnTo>
                    <a:pt x="108180" y="266408"/>
                  </a:lnTo>
                  <a:lnTo>
                    <a:pt x="83941" y="304505"/>
                  </a:lnTo>
                  <a:lnTo>
                    <a:pt x="62491" y="344434"/>
                  </a:lnTo>
                  <a:lnTo>
                    <a:pt x="43966" y="386058"/>
                  </a:lnTo>
                  <a:lnTo>
                    <a:pt x="28503" y="429241"/>
                  </a:lnTo>
                  <a:lnTo>
                    <a:pt x="16238" y="473844"/>
                  </a:lnTo>
                  <a:lnTo>
                    <a:pt x="7308" y="519733"/>
                  </a:lnTo>
                  <a:lnTo>
                    <a:pt x="1849" y="566770"/>
                  </a:lnTo>
                  <a:lnTo>
                    <a:pt x="0" y="614818"/>
                  </a:lnTo>
                  <a:lnTo>
                    <a:pt x="1849" y="662867"/>
                  </a:lnTo>
                  <a:lnTo>
                    <a:pt x="7308" y="709904"/>
                  </a:lnTo>
                  <a:lnTo>
                    <a:pt x="16238" y="755792"/>
                  </a:lnTo>
                  <a:lnTo>
                    <a:pt x="28503" y="800396"/>
                  </a:lnTo>
                  <a:lnTo>
                    <a:pt x="43966" y="843579"/>
                  </a:lnTo>
                  <a:lnTo>
                    <a:pt x="62491" y="885203"/>
                  </a:lnTo>
                  <a:lnTo>
                    <a:pt x="83941" y="925132"/>
                  </a:lnTo>
                  <a:lnTo>
                    <a:pt x="108180" y="963229"/>
                  </a:lnTo>
                  <a:lnTo>
                    <a:pt x="135070" y="999359"/>
                  </a:lnTo>
                  <a:lnTo>
                    <a:pt x="164475" y="1033383"/>
                  </a:lnTo>
                  <a:lnTo>
                    <a:pt x="196258" y="1065166"/>
                  </a:lnTo>
                  <a:lnTo>
                    <a:pt x="230283" y="1094570"/>
                  </a:lnTo>
                  <a:lnTo>
                    <a:pt x="266412" y="1121460"/>
                  </a:lnTo>
                  <a:lnTo>
                    <a:pt x="304510" y="1145698"/>
                  </a:lnTo>
                  <a:lnTo>
                    <a:pt x="344439" y="1167147"/>
                  </a:lnTo>
                  <a:lnTo>
                    <a:pt x="386063" y="1185672"/>
                  </a:lnTo>
                  <a:lnTo>
                    <a:pt x="429245" y="1201135"/>
                  </a:lnTo>
                  <a:lnTo>
                    <a:pt x="473848" y="1213400"/>
                  </a:lnTo>
                  <a:lnTo>
                    <a:pt x="519736" y="1222330"/>
                  </a:lnTo>
                  <a:lnTo>
                    <a:pt x="566771" y="1227788"/>
                  </a:lnTo>
                  <a:lnTo>
                    <a:pt x="614818" y="1229637"/>
                  </a:lnTo>
                  <a:lnTo>
                    <a:pt x="11709203" y="1229637"/>
                  </a:lnTo>
                  <a:lnTo>
                    <a:pt x="11757250" y="1227788"/>
                  </a:lnTo>
                  <a:lnTo>
                    <a:pt x="11804286" y="1222330"/>
                  </a:lnTo>
                  <a:lnTo>
                    <a:pt x="11850174" y="1213400"/>
                  </a:lnTo>
                  <a:lnTo>
                    <a:pt x="11894777" y="1201135"/>
                  </a:lnTo>
                  <a:lnTo>
                    <a:pt x="11937959" y="1185672"/>
                  </a:lnTo>
                  <a:lnTo>
                    <a:pt x="11979583" y="1167147"/>
                  </a:lnTo>
                  <a:lnTo>
                    <a:pt x="12019512" y="1145698"/>
                  </a:lnTo>
                  <a:lnTo>
                    <a:pt x="12057609" y="1121460"/>
                  </a:lnTo>
                  <a:lnTo>
                    <a:pt x="12093739" y="1094570"/>
                  </a:lnTo>
                  <a:lnTo>
                    <a:pt x="12127764" y="1065166"/>
                  </a:lnTo>
                  <a:lnTo>
                    <a:pt x="12159547" y="1033383"/>
                  </a:lnTo>
                  <a:lnTo>
                    <a:pt x="12188952" y="999359"/>
                  </a:lnTo>
                  <a:lnTo>
                    <a:pt x="12215842" y="963229"/>
                  </a:lnTo>
                  <a:lnTo>
                    <a:pt x="12240080" y="925132"/>
                  </a:lnTo>
                  <a:lnTo>
                    <a:pt x="12261530" y="885203"/>
                  </a:lnTo>
                  <a:lnTo>
                    <a:pt x="12280055" y="843579"/>
                  </a:lnTo>
                  <a:lnTo>
                    <a:pt x="12295519" y="800396"/>
                  </a:lnTo>
                  <a:lnTo>
                    <a:pt x="12307784" y="755792"/>
                  </a:lnTo>
                  <a:lnTo>
                    <a:pt x="12316714" y="709904"/>
                  </a:lnTo>
                  <a:lnTo>
                    <a:pt x="12322172" y="662867"/>
                  </a:lnTo>
                  <a:lnTo>
                    <a:pt x="12324022" y="614818"/>
                  </a:lnTo>
                  <a:lnTo>
                    <a:pt x="12322172" y="566770"/>
                  </a:lnTo>
                  <a:lnTo>
                    <a:pt x="12316714" y="519733"/>
                  </a:lnTo>
                  <a:lnTo>
                    <a:pt x="12307784" y="473844"/>
                  </a:lnTo>
                  <a:lnTo>
                    <a:pt x="12295519" y="429241"/>
                  </a:lnTo>
                  <a:lnTo>
                    <a:pt x="12280055" y="386058"/>
                  </a:lnTo>
                  <a:lnTo>
                    <a:pt x="12261530" y="344434"/>
                  </a:lnTo>
                  <a:lnTo>
                    <a:pt x="12240080" y="304505"/>
                  </a:lnTo>
                  <a:lnTo>
                    <a:pt x="12215842" y="266408"/>
                  </a:lnTo>
                  <a:lnTo>
                    <a:pt x="12188952" y="230278"/>
                  </a:lnTo>
                  <a:lnTo>
                    <a:pt x="12159547" y="196254"/>
                  </a:lnTo>
                  <a:lnTo>
                    <a:pt x="12127764" y="164471"/>
                  </a:lnTo>
                  <a:lnTo>
                    <a:pt x="12093739" y="135067"/>
                  </a:lnTo>
                  <a:lnTo>
                    <a:pt x="12057609" y="108177"/>
                  </a:lnTo>
                  <a:lnTo>
                    <a:pt x="12019512" y="83939"/>
                  </a:lnTo>
                  <a:lnTo>
                    <a:pt x="11979583" y="62489"/>
                  </a:lnTo>
                  <a:lnTo>
                    <a:pt x="11937959" y="43965"/>
                  </a:lnTo>
                  <a:lnTo>
                    <a:pt x="11894777" y="28502"/>
                  </a:lnTo>
                  <a:lnTo>
                    <a:pt x="11850174" y="16237"/>
                  </a:lnTo>
                  <a:lnTo>
                    <a:pt x="11804286" y="7307"/>
                  </a:lnTo>
                  <a:lnTo>
                    <a:pt x="11757250" y="1849"/>
                  </a:lnTo>
                  <a:lnTo>
                    <a:pt x="11709203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90808" y="8466661"/>
              <a:ext cx="12324080" cy="1229995"/>
            </a:xfrm>
            <a:custGeom>
              <a:avLst/>
              <a:gdLst/>
              <a:ahLst/>
              <a:cxnLst/>
              <a:rect l="l" t="t" r="r" b="b"/>
              <a:pathLst>
                <a:path w="12324080" h="1229995">
                  <a:moveTo>
                    <a:pt x="614818" y="0"/>
                  </a:moveTo>
                  <a:lnTo>
                    <a:pt x="566771" y="1849"/>
                  </a:lnTo>
                  <a:lnTo>
                    <a:pt x="519736" y="7307"/>
                  </a:lnTo>
                  <a:lnTo>
                    <a:pt x="473848" y="16237"/>
                  </a:lnTo>
                  <a:lnTo>
                    <a:pt x="429245" y="28502"/>
                  </a:lnTo>
                  <a:lnTo>
                    <a:pt x="386063" y="43965"/>
                  </a:lnTo>
                  <a:lnTo>
                    <a:pt x="344439" y="62489"/>
                  </a:lnTo>
                  <a:lnTo>
                    <a:pt x="304510" y="83939"/>
                  </a:lnTo>
                  <a:lnTo>
                    <a:pt x="266412" y="108177"/>
                  </a:lnTo>
                  <a:lnTo>
                    <a:pt x="230283" y="135067"/>
                  </a:lnTo>
                  <a:lnTo>
                    <a:pt x="196258" y="164471"/>
                  </a:lnTo>
                  <a:lnTo>
                    <a:pt x="164475" y="196254"/>
                  </a:lnTo>
                  <a:lnTo>
                    <a:pt x="135070" y="230278"/>
                  </a:lnTo>
                  <a:lnTo>
                    <a:pt x="108180" y="266408"/>
                  </a:lnTo>
                  <a:lnTo>
                    <a:pt x="83941" y="304505"/>
                  </a:lnTo>
                  <a:lnTo>
                    <a:pt x="62491" y="344434"/>
                  </a:lnTo>
                  <a:lnTo>
                    <a:pt x="43966" y="386058"/>
                  </a:lnTo>
                  <a:lnTo>
                    <a:pt x="28503" y="429241"/>
                  </a:lnTo>
                  <a:lnTo>
                    <a:pt x="16238" y="473844"/>
                  </a:lnTo>
                  <a:lnTo>
                    <a:pt x="7308" y="519733"/>
                  </a:lnTo>
                  <a:lnTo>
                    <a:pt x="1849" y="566770"/>
                  </a:lnTo>
                  <a:lnTo>
                    <a:pt x="0" y="614818"/>
                  </a:lnTo>
                  <a:lnTo>
                    <a:pt x="1849" y="662867"/>
                  </a:lnTo>
                  <a:lnTo>
                    <a:pt x="7308" y="709904"/>
                  </a:lnTo>
                  <a:lnTo>
                    <a:pt x="16238" y="755792"/>
                  </a:lnTo>
                  <a:lnTo>
                    <a:pt x="28503" y="800396"/>
                  </a:lnTo>
                  <a:lnTo>
                    <a:pt x="43966" y="843579"/>
                  </a:lnTo>
                  <a:lnTo>
                    <a:pt x="62491" y="885203"/>
                  </a:lnTo>
                  <a:lnTo>
                    <a:pt x="83941" y="925132"/>
                  </a:lnTo>
                  <a:lnTo>
                    <a:pt x="108180" y="963229"/>
                  </a:lnTo>
                  <a:lnTo>
                    <a:pt x="135070" y="999359"/>
                  </a:lnTo>
                  <a:lnTo>
                    <a:pt x="164475" y="1033383"/>
                  </a:lnTo>
                  <a:lnTo>
                    <a:pt x="196258" y="1065166"/>
                  </a:lnTo>
                  <a:lnTo>
                    <a:pt x="230283" y="1094570"/>
                  </a:lnTo>
                  <a:lnTo>
                    <a:pt x="266412" y="1121460"/>
                  </a:lnTo>
                  <a:lnTo>
                    <a:pt x="304510" y="1145698"/>
                  </a:lnTo>
                  <a:lnTo>
                    <a:pt x="344439" y="1167147"/>
                  </a:lnTo>
                  <a:lnTo>
                    <a:pt x="386063" y="1185672"/>
                  </a:lnTo>
                  <a:lnTo>
                    <a:pt x="429245" y="1201135"/>
                  </a:lnTo>
                  <a:lnTo>
                    <a:pt x="473848" y="1213400"/>
                  </a:lnTo>
                  <a:lnTo>
                    <a:pt x="519736" y="1222330"/>
                  </a:lnTo>
                  <a:lnTo>
                    <a:pt x="566771" y="1227788"/>
                  </a:lnTo>
                  <a:lnTo>
                    <a:pt x="614818" y="1229637"/>
                  </a:lnTo>
                  <a:lnTo>
                    <a:pt x="11709203" y="1229637"/>
                  </a:lnTo>
                  <a:lnTo>
                    <a:pt x="11757250" y="1227788"/>
                  </a:lnTo>
                  <a:lnTo>
                    <a:pt x="11804286" y="1222330"/>
                  </a:lnTo>
                  <a:lnTo>
                    <a:pt x="11850174" y="1213400"/>
                  </a:lnTo>
                  <a:lnTo>
                    <a:pt x="11894777" y="1201135"/>
                  </a:lnTo>
                  <a:lnTo>
                    <a:pt x="11937959" y="1185672"/>
                  </a:lnTo>
                  <a:lnTo>
                    <a:pt x="11979583" y="1167147"/>
                  </a:lnTo>
                  <a:lnTo>
                    <a:pt x="12019512" y="1145698"/>
                  </a:lnTo>
                  <a:lnTo>
                    <a:pt x="12057609" y="1121460"/>
                  </a:lnTo>
                  <a:lnTo>
                    <a:pt x="12093739" y="1094570"/>
                  </a:lnTo>
                  <a:lnTo>
                    <a:pt x="12127764" y="1065166"/>
                  </a:lnTo>
                  <a:lnTo>
                    <a:pt x="12159547" y="1033383"/>
                  </a:lnTo>
                  <a:lnTo>
                    <a:pt x="12188952" y="999359"/>
                  </a:lnTo>
                  <a:lnTo>
                    <a:pt x="12215842" y="963229"/>
                  </a:lnTo>
                  <a:lnTo>
                    <a:pt x="12240080" y="925132"/>
                  </a:lnTo>
                  <a:lnTo>
                    <a:pt x="12261530" y="885203"/>
                  </a:lnTo>
                  <a:lnTo>
                    <a:pt x="12280055" y="843579"/>
                  </a:lnTo>
                  <a:lnTo>
                    <a:pt x="12295519" y="800396"/>
                  </a:lnTo>
                  <a:lnTo>
                    <a:pt x="12307784" y="755792"/>
                  </a:lnTo>
                  <a:lnTo>
                    <a:pt x="12316714" y="709904"/>
                  </a:lnTo>
                  <a:lnTo>
                    <a:pt x="12322172" y="662867"/>
                  </a:lnTo>
                  <a:lnTo>
                    <a:pt x="12324022" y="614818"/>
                  </a:lnTo>
                  <a:lnTo>
                    <a:pt x="12322172" y="566770"/>
                  </a:lnTo>
                  <a:lnTo>
                    <a:pt x="12316714" y="519733"/>
                  </a:lnTo>
                  <a:lnTo>
                    <a:pt x="12307784" y="473844"/>
                  </a:lnTo>
                  <a:lnTo>
                    <a:pt x="12295519" y="429241"/>
                  </a:lnTo>
                  <a:lnTo>
                    <a:pt x="12280055" y="386058"/>
                  </a:lnTo>
                  <a:lnTo>
                    <a:pt x="12261530" y="344434"/>
                  </a:lnTo>
                  <a:lnTo>
                    <a:pt x="12240080" y="304505"/>
                  </a:lnTo>
                  <a:lnTo>
                    <a:pt x="12215842" y="266408"/>
                  </a:lnTo>
                  <a:lnTo>
                    <a:pt x="12188952" y="230278"/>
                  </a:lnTo>
                  <a:lnTo>
                    <a:pt x="12159547" y="196254"/>
                  </a:lnTo>
                  <a:lnTo>
                    <a:pt x="12127764" y="164471"/>
                  </a:lnTo>
                  <a:lnTo>
                    <a:pt x="12093739" y="135067"/>
                  </a:lnTo>
                  <a:lnTo>
                    <a:pt x="12057609" y="108177"/>
                  </a:lnTo>
                  <a:lnTo>
                    <a:pt x="12019512" y="83939"/>
                  </a:lnTo>
                  <a:lnTo>
                    <a:pt x="11979583" y="62489"/>
                  </a:lnTo>
                  <a:lnTo>
                    <a:pt x="11937959" y="43965"/>
                  </a:lnTo>
                  <a:lnTo>
                    <a:pt x="11894777" y="28502"/>
                  </a:lnTo>
                  <a:lnTo>
                    <a:pt x="11850174" y="16237"/>
                  </a:lnTo>
                  <a:lnTo>
                    <a:pt x="11804286" y="7307"/>
                  </a:lnTo>
                  <a:lnTo>
                    <a:pt x="11757250" y="1849"/>
                  </a:lnTo>
                  <a:lnTo>
                    <a:pt x="11709203" y="0"/>
                  </a:lnTo>
                  <a:lnTo>
                    <a:pt x="614818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20173" y="8718008"/>
            <a:ext cx="1046543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8290">
              <a:lnSpc>
                <a:spcPct val="124900"/>
              </a:lnSpc>
              <a:spcBef>
                <a:spcPts val="100"/>
              </a:spcBef>
            </a:pP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Decide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if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you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agree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‘yes’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technical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expert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or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core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0">
                <a:solidFill>
                  <a:srgbClr val="FFFFFF"/>
                </a:solidFill>
                <a:latin typeface="FrutigerLTPro-Bold"/>
                <a:cs typeface="FrutigerLTPro-Bold"/>
              </a:rPr>
              <a:t>contributor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or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0">
                <a:solidFill>
                  <a:srgbClr val="FFFFFF"/>
                </a:solidFill>
                <a:latin typeface="FrutigerLTPro-Bold"/>
                <a:cs typeface="FrutigerLTPro-Bold"/>
              </a:rPr>
              <a:t>developing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30">
                <a:solidFill>
                  <a:srgbClr val="FFFFFF"/>
                </a:solidFill>
                <a:latin typeface="FrutigerLTPro-Bold"/>
                <a:cs typeface="FrutigerLTPro-Bold"/>
              </a:rPr>
              <a:t>contributor.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Then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review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5">
                <a:solidFill>
                  <a:srgbClr val="FFFFFF"/>
                </a:solidFill>
                <a:latin typeface="FrutigerLTPro-Bold"/>
                <a:cs typeface="FrutigerLTPro-Bold"/>
              </a:rPr>
              <a:t>the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associated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role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description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more</a:t>
            </a:r>
            <a:r>
              <a:rPr sz="1650" b="1" spc="-7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detail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the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Scope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for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Growth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5">
                <a:solidFill>
                  <a:srgbClr val="FFFFFF"/>
                </a:solidFill>
                <a:latin typeface="FrutigerLTPro-Bold"/>
                <a:cs typeface="FrutigerLTPro-Bold"/>
              </a:rPr>
              <a:t>Framework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confirm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your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place.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56293" y="5563967"/>
            <a:ext cx="319341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7630">
              <a:lnSpc>
                <a:spcPct val="124900"/>
              </a:lnSpc>
              <a:spcBef>
                <a:spcPts val="100"/>
              </a:spcBef>
            </a:pPr>
            <a:r>
              <a:rPr sz="1650">
                <a:latin typeface="FrutigerLTPro-Roman"/>
                <a:cs typeface="FrutigerLTPro-Roman"/>
              </a:rPr>
              <a:t>Do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want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stay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in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this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role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25">
                <a:latin typeface="FrutigerLTPro-Roman"/>
                <a:cs typeface="FrutigerLTPro-Roman"/>
              </a:rPr>
              <a:t>or </a:t>
            </a:r>
            <a:r>
              <a:rPr sz="1650">
                <a:latin typeface="FrutigerLTPro-Roman"/>
                <a:cs typeface="FrutigerLTPro-Roman"/>
              </a:rPr>
              <a:t>move</a:t>
            </a:r>
            <a:r>
              <a:rPr sz="1650" spc="-8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similar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role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in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the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team?</a:t>
            </a:r>
            <a:endParaRPr sz="1650">
              <a:latin typeface="FrutigerLTPro-Roman"/>
              <a:cs typeface="FrutigerLTPro-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95475" y="5563967"/>
            <a:ext cx="320865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5080" indent="-259079">
              <a:lnSpc>
                <a:spcPct val="124900"/>
              </a:lnSpc>
              <a:spcBef>
                <a:spcPts val="100"/>
              </a:spcBef>
            </a:pPr>
            <a:r>
              <a:rPr sz="1650">
                <a:latin typeface="FrutigerLTPro-Roman"/>
                <a:cs typeface="FrutigerLTPro-Roman"/>
              </a:rPr>
              <a:t>Am</a:t>
            </a:r>
            <a:r>
              <a:rPr sz="1650" spc="-3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3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considering</a:t>
            </a:r>
            <a:r>
              <a:rPr sz="1650" spc="-3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developing</a:t>
            </a:r>
            <a:r>
              <a:rPr sz="1650" spc="-35">
                <a:latin typeface="FrutigerLTPro-Roman"/>
                <a:cs typeface="FrutigerLTPro-Roman"/>
              </a:rPr>
              <a:t> </a:t>
            </a:r>
            <a:r>
              <a:rPr sz="1650" spc="-25">
                <a:latin typeface="FrutigerLTPro-Roman"/>
                <a:cs typeface="FrutigerLTPro-Roman"/>
              </a:rPr>
              <a:t>and </a:t>
            </a:r>
            <a:r>
              <a:rPr sz="1650" spc="-20">
                <a:latin typeface="FrutigerLTPro-Roman"/>
                <a:cs typeface="FrutigerLTPro-Roman"/>
              </a:rPr>
              <a:t>broadening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my</a:t>
            </a:r>
            <a:r>
              <a:rPr sz="1650" spc="-4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experience?</a:t>
            </a:r>
            <a:endParaRPr sz="1650">
              <a:latin typeface="FrutigerLTPro-Roman"/>
              <a:cs typeface="FrutigerLTPro-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1241" y="2708724"/>
            <a:ext cx="2527294" cy="72315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889493" y="2887439"/>
            <a:ext cx="185102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0">
                <a:solidFill>
                  <a:srgbClr val="FFFFFF"/>
                </a:solidFill>
                <a:latin typeface="FrutigerLTPro-Bold"/>
                <a:cs typeface="FrutigerLTPro-Bold"/>
              </a:rPr>
              <a:t>Continue</a:t>
            </a:r>
            <a:r>
              <a:rPr sz="2150" b="1" spc="-9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20">
                <a:solidFill>
                  <a:srgbClr val="FFFFFF"/>
                </a:solidFill>
                <a:latin typeface="FrutigerLTPro-Bold"/>
                <a:cs typeface="FrutigerLTPro-Bold"/>
              </a:rPr>
              <a:t>Here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78576" y="7113453"/>
            <a:ext cx="3545204" cy="1087755"/>
          </a:xfrm>
          <a:custGeom>
            <a:avLst/>
            <a:gdLst/>
            <a:ahLst/>
            <a:cxnLst/>
            <a:rect l="l" t="t" r="r" b="b"/>
            <a:pathLst>
              <a:path w="3545204" h="1087754">
                <a:moveTo>
                  <a:pt x="3307365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850005"/>
                </a:lnTo>
                <a:lnTo>
                  <a:pt x="4824" y="897858"/>
                </a:lnTo>
                <a:lnTo>
                  <a:pt x="18660" y="942428"/>
                </a:lnTo>
                <a:lnTo>
                  <a:pt x="40552" y="982761"/>
                </a:lnTo>
                <a:lnTo>
                  <a:pt x="69547" y="1017900"/>
                </a:lnTo>
                <a:lnTo>
                  <a:pt x="104689" y="1046893"/>
                </a:lnTo>
                <a:lnTo>
                  <a:pt x="145023" y="1068784"/>
                </a:lnTo>
                <a:lnTo>
                  <a:pt x="189594" y="1082619"/>
                </a:lnTo>
                <a:lnTo>
                  <a:pt x="237448" y="1087443"/>
                </a:lnTo>
                <a:lnTo>
                  <a:pt x="3307365" y="1087443"/>
                </a:lnTo>
                <a:lnTo>
                  <a:pt x="3355218" y="1082619"/>
                </a:lnTo>
                <a:lnTo>
                  <a:pt x="3399790" y="1068784"/>
                </a:lnTo>
                <a:lnTo>
                  <a:pt x="3440124" y="1046893"/>
                </a:lnTo>
                <a:lnTo>
                  <a:pt x="3475265" y="1017900"/>
                </a:lnTo>
                <a:lnTo>
                  <a:pt x="3504260" y="982761"/>
                </a:lnTo>
                <a:lnTo>
                  <a:pt x="3526153" y="942428"/>
                </a:lnTo>
                <a:lnTo>
                  <a:pt x="3539989" y="897858"/>
                </a:lnTo>
                <a:lnTo>
                  <a:pt x="3544813" y="850005"/>
                </a:lnTo>
                <a:lnTo>
                  <a:pt x="3544813" y="237448"/>
                </a:lnTo>
                <a:lnTo>
                  <a:pt x="3539989" y="189591"/>
                </a:lnTo>
                <a:lnTo>
                  <a:pt x="3526153" y="145018"/>
                </a:lnTo>
                <a:lnTo>
                  <a:pt x="3504260" y="104684"/>
                </a:lnTo>
                <a:lnTo>
                  <a:pt x="3475265" y="69543"/>
                </a:lnTo>
                <a:lnTo>
                  <a:pt x="3440124" y="40550"/>
                </a:lnTo>
                <a:lnTo>
                  <a:pt x="3399790" y="18658"/>
                </a:lnTo>
                <a:lnTo>
                  <a:pt x="3355218" y="4823"/>
                </a:lnTo>
                <a:lnTo>
                  <a:pt x="3307365" y="0"/>
                </a:lnTo>
                <a:close/>
              </a:path>
            </a:pathLst>
          </a:custGeom>
          <a:solidFill>
            <a:srgbClr val="003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11655" y="7310983"/>
            <a:ext cx="2400306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9690">
              <a:lnSpc>
                <a:spcPct val="100000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30">
                <a:solidFill>
                  <a:srgbClr val="FFFFFF"/>
                </a:solidFill>
                <a:latin typeface="FrutigerLTPro-Bold"/>
                <a:cs typeface="FrutigerLTPro-Bold"/>
              </a:rPr>
              <a:t>am/aspire</a:t>
            </a:r>
            <a:r>
              <a:rPr sz="21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25">
                <a:solidFill>
                  <a:srgbClr val="FFFFFF"/>
                </a:solidFill>
                <a:latin typeface="FrutigerLTPro-Bold"/>
                <a:cs typeface="FrutigerLTPro-Bold"/>
              </a:rPr>
              <a:t>be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</a:t>
            </a:r>
            <a:r>
              <a:rPr sz="2150" b="1" spc="-7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technical</a:t>
            </a:r>
            <a:r>
              <a:rPr sz="2150" b="1" spc="-7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expert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69943" y="7113453"/>
            <a:ext cx="3545204" cy="1087755"/>
          </a:xfrm>
          <a:custGeom>
            <a:avLst/>
            <a:gdLst/>
            <a:ahLst/>
            <a:cxnLst/>
            <a:rect l="l" t="t" r="r" b="b"/>
            <a:pathLst>
              <a:path w="3545204" h="1087754">
                <a:moveTo>
                  <a:pt x="3307365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850005"/>
                </a:lnTo>
                <a:lnTo>
                  <a:pt x="4824" y="897858"/>
                </a:lnTo>
                <a:lnTo>
                  <a:pt x="18660" y="942428"/>
                </a:lnTo>
                <a:lnTo>
                  <a:pt x="40552" y="982761"/>
                </a:lnTo>
                <a:lnTo>
                  <a:pt x="69547" y="1017900"/>
                </a:lnTo>
                <a:lnTo>
                  <a:pt x="104689" y="1046893"/>
                </a:lnTo>
                <a:lnTo>
                  <a:pt x="145023" y="1068784"/>
                </a:lnTo>
                <a:lnTo>
                  <a:pt x="189594" y="1082619"/>
                </a:lnTo>
                <a:lnTo>
                  <a:pt x="237448" y="1087443"/>
                </a:lnTo>
                <a:lnTo>
                  <a:pt x="3307365" y="1087443"/>
                </a:lnTo>
                <a:lnTo>
                  <a:pt x="3355218" y="1082619"/>
                </a:lnTo>
                <a:lnTo>
                  <a:pt x="3399790" y="1068784"/>
                </a:lnTo>
                <a:lnTo>
                  <a:pt x="3440124" y="1046893"/>
                </a:lnTo>
                <a:lnTo>
                  <a:pt x="3475265" y="1017900"/>
                </a:lnTo>
                <a:lnTo>
                  <a:pt x="3504260" y="982761"/>
                </a:lnTo>
                <a:lnTo>
                  <a:pt x="3526153" y="942428"/>
                </a:lnTo>
                <a:lnTo>
                  <a:pt x="3539989" y="897858"/>
                </a:lnTo>
                <a:lnTo>
                  <a:pt x="3544813" y="850005"/>
                </a:lnTo>
                <a:lnTo>
                  <a:pt x="3544813" y="237448"/>
                </a:lnTo>
                <a:lnTo>
                  <a:pt x="3539989" y="189591"/>
                </a:lnTo>
                <a:lnTo>
                  <a:pt x="3526153" y="145018"/>
                </a:lnTo>
                <a:lnTo>
                  <a:pt x="3504260" y="104684"/>
                </a:lnTo>
                <a:lnTo>
                  <a:pt x="3475265" y="69543"/>
                </a:lnTo>
                <a:lnTo>
                  <a:pt x="3440124" y="40550"/>
                </a:lnTo>
                <a:lnTo>
                  <a:pt x="3399790" y="18658"/>
                </a:lnTo>
                <a:lnTo>
                  <a:pt x="3355218" y="4823"/>
                </a:lnTo>
                <a:lnTo>
                  <a:pt x="3307365" y="0"/>
                </a:lnTo>
                <a:close/>
              </a:path>
            </a:pathLst>
          </a:custGeom>
          <a:solidFill>
            <a:srgbClr val="003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97032" y="7310983"/>
            <a:ext cx="2654955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30">
                <a:solidFill>
                  <a:srgbClr val="FFFFFF"/>
                </a:solidFill>
                <a:latin typeface="FrutigerLTPro-Bold"/>
                <a:cs typeface="FrutigerLTPro-Bold"/>
              </a:rPr>
              <a:t>am/aspire</a:t>
            </a:r>
            <a:r>
              <a:rPr sz="21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25">
                <a:solidFill>
                  <a:srgbClr val="FFFFFF"/>
                </a:solidFill>
                <a:latin typeface="FrutigerLTPro-Bold"/>
                <a:cs typeface="FrutigerLTPro-Bold"/>
              </a:rPr>
              <a:t>be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</a:t>
            </a:r>
            <a:r>
              <a:rPr sz="21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core</a:t>
            </a:r>
            <a:r>
              <a:rPr sz="21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30">
                <a:solidFill>
                  <a:srgbClr val="FFFFFF"/>
                </a:solidFill>
                <a:latin typeface="FrutigerLTPro-Bold"/>
                <a:cs typeface="FrutigerLTPro-Bold"/>
              </a:rPr>
              <a:t>contributor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527274" y="7113453"/>
            <a:ext cx="3545204" cy="1087755"/>
          </a:xfrm>
          <a:custGeom>
            <a:avLst/>
            <a:gdLst/>
            <a:ahLst/>
            <a:cxnLst/>
            <a:rect l="l" t="t" r="r" b="b"/>
            <a:pathLst>
              <a:path w="3545205" h="1087754">
                <a:moveTo>
                  <a:pt x="3307365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850005"/>
                </a:lnTo>
                <a:lnTo>
                  <a:pt x="4824" y="897858"/>
                </a:lnTo>
                <a:lnTo>
                  <a:pt x="18660" y="942428"/>
                </a:lnTo>
                <a:lnTo>
                  <a:pt x="40552" y="982761"/>
                </a:lnTo>
                <a:lnTo>
                  <a:pt x="69547" y="1017900"/>
                </a:lnTo>
                <a:lnTo>
                  <a:pt x="104689" y="1046893"/>
                </a:lnTo>
                <a:lnTo>
                  <a:pt x="145023" y="1068784"/>
                </a:lnTo>
                <a:lnTo>
                  <a:pt x="189594" y="1082619"/>
                </a:lnTo>
                <a:lnTo>
                  <a:pt x="237448" y="1087443"/>
                </a:lnTo>
                <a:lnTo>
                  <a:pt x="3307365" y="1087443"/>
                </a:lnTo>
                <a:lnTo>
                  <a:pt x="3355218" y="1082619"/>
                </a:lnTo>
                <a:lnTo>
                  <a:pt x="3399790" y="1068784"/>
                </a:lnTo>
                <a:lnTo>
                  <a:pt x="3440124" y="1046893"/>
                </a:lnTo>
                <a:lnTo>
                  <a:pt x="3475265" y="1017900"/>
                </a:lnTo>
                <a:lnTo>
                  <a:pt x="3504260" y="982761"/>
                </a:lnTo>
                <a:lnTo>
                  <a:pt x="3526153" y="942428"/>
                </a:lnTo>
                <a:lnTo>
                  <a:pt x="3539989" y="897858"/>
                </a:lnTo>
                <a:lnTo>
                  <a:pt x="3544813" y="850005"/>
                </a:lnTo>
                <a:lnTo>
                  <a:pt x="3544813" y="237448"/>
                </a:lnTo>
                <a:lnTo>
                  <a:pt x="3539989" y="189591"/>
                </a:lnTo>
                <a:lnTo>
                  <a:pt x="3526153" y="145018"/>
                </a:lnTo>
                <a:lnTo>
                  <a:pt x="3504260" y="104684"/>
                </a:lnTo>
                <a:lnTo>
                  <a:pt x="3475265" y="69543"/>
                </a:lnTo>
                <a:lnTo>
                  <a:pt x="3440124" y="40550"/>
                </a:lnTo>
                <a:lnTo>
                  <a:pt x="3399790" y="18658"/>
                </a:lnTo>
                <a:lnTo>
                  <a:pt x="3355218" y="4823"/>
                </a:lnTo>
                <a:lnTo>
                  <a:pt x="3307365" y="0"/>
                </a:lnTo>
                <a:close/>
              </a:path>
            </a:pathLst>
          </a:custGeom>
          <a:solidFill>
            <a:srgbClr val="003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854623" y="7310983"/>
            <a:ext cx="2964422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" algn="ctr">
              <a:lnSpc>
                <a:spcPts val="2575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30">
                <a:solidFill>
                  <a:srgbClr val="FFFFFF"/>
                </a:solidFill>
                <a:latin typeface="FrutigerLTPro-Bold"/>
                <a:cs typeface="FrutigerLTPro-Bold"/>
              </a:rPr>
              <a:t>am/aspire</a:t>
            </a:r>
            <a:r>
              <a:rPr sz="21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25">
                <a:solidFill>
                  <a:srgbClr val="FFFFFF"/>
                </a:solidFill>
                <a:latin typeface="FrutigerLTPro-Bold"/>
                <a:cs typeface="FrutigerLTPro-Bold"/>
              </a:rPr>
              <a:t>be</a:t>
            </a:r>
            <a:endParaRPr sz="2150">
              <a:latin typeface="FrutigerLTPro-Bold"/>
              <a:cs typeface="FrutigerLTPro-Bold"/>
            </a:endParaRPr>
          </a:p>
          <a:p>
            <a:pPr algn="ctr">
              <a:lnSpc>
                <a:spcPts val="2575"/>
              </a:lnSpc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</a:t>
            </a:r>
            <a:r>
              <a:rPr sz="21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25">
                <a:solidFill>
                  <a:srgbClr val="FFFFFF"/>
                </a:solidFill>
                <a:latin typeface="FrutigerLTPro-Bold"/>
                <a:cs typeface="FrutigerLTPro-Bold"/>
              </a:rPr>
              <a:t>developing</a:t>
            </a:r>
            <a:r>
              <a:rPr sz="21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specialist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01691" y="4008426"/>
            <a:ext cx="2606040" cy="723265"/>
          </a:xfrm>
          <a:custGeom>
            <a:avLst/>
            <a:gdLst/>
            <a:ahLst/>
            <a:cxnLst/>
            <a:rect l="l" t="t" r="r" b="b"/>
            <a:pathLst>
              <a:path w="2606040" h="723264">
                <a:moveTo>
                  <a:pt x="2368011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485712"/>
                </a:lnTo>
                <a:lnTo>
                  <a:pt x="4824" y="533566"/>
                </a:lnTo>
                <a:lnTo>
                  <a:pt x="18660" y="578136"/>
                </a:lnTo>
                <a:lnTo>
                  <a:pt x="40552" y="618468"/>
                </a:lnTo>
                <a:lnTo>
                  <a:pt x="69547" y="653608"/>
                </a:lnTo>
                <a:lnTo>
                  <a:pt x="104689" y="682601"/>
                </a:lnTo>
                <a:lnTo>
                  <a:pt x="145023" y="704492"/>
                </a:lnTo>
                <a:lnTo>
                  <a:pt x="189594" y="718327"/>
                </a:lnTo>
                <a:lnTo>
                  <a:pt x="237448" y="723150"/>
                </a:lnTo>
                <a:lnTo>
                  <a:pt x="2368011" y="723150"/>
                </a:lnTo>
                <a:lnTo>
                  <a:pt x="2415865" y="718327"/>
                </a:lnTo>
                <a:lnTo>
                  <a:pt x="2460436" y="704492"/>
                </a:lnTo>
                <a:lnTo>
                  <a:pt x="2500770" y="682601"/>
                </a:lnTo>
                <a:lnTo>
                  <a:pt x="2535912" y="653608"/>
                </a:lnTo>
                <a:lnTo>
                  <a:pt x="2564907" y="618468"/>
                </a:lnTo>
                <a:lnTo>
                  <a:pt x="2586799" y="578136"/>
                </a:lnTo>
                <a:lnTo>
                  <a:pt x="2600635" y="533566"/>
                </a:lnTo>
                <a:lnTo>
                  <a:pt x="2605459" y="485712"/>
                </a:lnTo>
                <a:lnTo>
                  <a:pt x="2605459" y="237448"/>
                </a:lnTo>
                <a:lnTo>
                  <a:pt x="2600635" y="189591"/>
                </a:lnTo>
                <a:lnTo>
                  <a:pt x="2586799" y="145018"/>
                </a:lnTo>
                <a:lnTo>
                  <a:pt x="2564907" y="104684"/>
                </a:lnTo>
                <a:lnTo>
                  <a:pt x="2535912" y="69543"/>
                </a:lnTo>
                <a:lnTo>
                  <a:pt x="2500770" y="40550"/>
                </a:lnTo>
                <a:lnTo>
                  <a:pt x="2460436" y="18658"/>
                </a:lnTo>
                <a:lnTo>
                  <a:pt x="2415865" y="4823"/>
                </a:lnTo>
                <a:lnTo>
                  <a:pt x="2368011" y="0"/>
                </a:lnTo>
                <a:close/>
              </a:path>
            </a:pathLst>
          </a:custGeom>
          <a:solidFill>
            <a:srgbClr val="003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34149" y="4187159"/>
            <a:ext cx="1741170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Depth</a:t>
            </a:r>
            <a:endParaRPr sz="2150">
              <a:latin typeface="FrutigerLTPro-Bold"/>
              <a:cs typeface="FrutigerLTPro-Bol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702434" y="834688"/>
            <a:ext cx="15565755" cy="6278880"/>
            <a:chOff x="3702434" y="834688"/>
            <a:chExt cx="15565755" cy="6278880"/>
          </a:xfrm>
        </p:grpSpPr>
        <p:sp>
          <p:nvSpPr>
            <p:cNvPr id="28" name="object 28"/>
            <p:cNvSpPr/>
            <p:nvPr/>
          </p:nvSpPr>
          <p:spPr>
            <a:xfrm>
              <a:off x="3814892" y="4731593"/>
              <a:ext cx="0" cy="467995"/>
            </a:xfrm>
            <a:custGeom>
              <a:avLst/>
              <a:gdLst/>
              <a:ahLst/>
              <a:cxnLst/>
              <a:rect l="l" t="t" r="r" b="b"/>
              <a:pathLst>
                <a:path h="467995">
                  <a:moveTo>
                    <a:pt x="0" y="0"/>
                  </a:moveTo>
                  <a:lnTo>
                    <a:pt x="0" y="467472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50988" y="5126566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18" y="0"/>
                  </a:moveTo>
                  <a:lnTo>
                    <a:pt x="0" y="0"/>
                  </a:lnTo>
                  <a:lnTo>
                    <a:pt x="63903" y="175617"/>
                  </a:lnTo>
                  <a:lnTo>
                    <a:pt x="12781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14892" y="3441198"/>
              <a:ext cx="0" cy="467995"/>
            </a:xfrm>
            <a:custGeom>
              <a:avLst/>
              <a:gdLst/>
              <a:ahLst/>
              <a:cxnLst/>
              <a:rect l="l" t="t" r="r" b="b"/>
              <a:pathLst>
                <a:path h="467995">
                  <a:moveTo>
                    <a:pt x="0" y="0"/>
                  </a:moveTo>
                  <a:lnTo>
                    <a:pt x="0" y="467472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50988" y="3836173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18" y="0"/>
                  </a:moveTo>
                  <a:lnTo>
                    <a:pt x="0" y="0"/>
                  </a:lnTo>
                  <a:lnTo>
                    <a:pt x="63903" y="175617"/>
                  </a:lnTo>
                  <a:lnTo>
                    <a:pt x="12781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82330" y="5927471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40">
                  <a:moveTo>
                    <a:pt x="0" y="0"/>
                  </a:moveTo>
                  <a:lnTo>
                    <a:pt x="789452" y="0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99282" y="5863557"/>
              <a:ext cx="175895" cy="128270"/>
            </a:xfrm>
            <a:custGeom>
              <a:avLst/>
              <a:gdLst/>
              <a:ahLst/>
              <a:cxnLst/>
              <a:rect l="l" t="t" r="r" b="b"/>
              <a:pathLst>
                <a:path w="175895" h="128270">
                  <a:moveTo>
                    <a:pt x="0" y="0"/>
                  </a:moveTo>
                  <a:lnTo>
                    <a:pt x="0" y="127828"/>
                  </a:lnTo>
                  <a:lnTo>
                    <a:pt x="175628" y="63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66349" y="6552763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4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02434" y="6937825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42356" y="6552763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4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978441" y="6937825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289210" y="6552763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4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225296" y="6937825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69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729189" y="5927471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40">
                  <a:moveTo>
                    <a:pt x="0" y="0"/>
                  </a:moveTo>
                  <a:lnTo>
                    <a:pt x="789462" y="0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446142" y="5863557"/>
              <a:ext cx="175895" cy="128270"/>
            </a:xfrm>
            <a:custGeom>
              <a:avLst/>
              <a:gdLst/>
              <a:ahLst/>
              <a:cxnLst/>
              <a:rect l="l" t="t" r="r" b="b"/>
              <a:pathLst>
                <a:path w="175894" h="128270">
                  <a:moveTo>
                    <a:pt x="0" y="0"/>
                  </a:moveTo>
                  <a:lnTo>
                    <a:pt x="0" y="127828"/>
                  </a:lnTo>
                  <a:lnTo>
                    <a:pt x="175628" y="63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684103" y="845165"/>
              <a:ext cx="1573530" cy="635635"/>
            </a:xfrm>
            <a:custGeom>
              <a:avLst/>
              <a:gdLst/>
              <a:ahLst/>
              <a:cxnLst/>
              <a:rect l="l" t="t" r="r" b="b"/>
              <a:pathLst>
                <a:path w="1573530" h="635635">
                  <a:moveTo>
                    <a:pt x="1255396" y="0"/>
                  </a:moveTo>
                  <a:lnTo>
                    <a:pt x="317759" y="0"/>
                  </a:lnTo>
                  <a:lnTo>
                    <a:pt x="270804" y="3445"/>
                  </a:lnTo>
                  <a:lnTo>
                    <a:pt x="225987" y="13453"/>
                  </a:lnTo>
                  <a:lnTo>
                    <a:pt x="183801" y="29533"/>
                  </a:lnTo>
                  <a:lnTo>
                    <a:pt x="144737" y="51193"/>
                  </a:lnTo>
                  <a:lnTo>
                    <a:pt x="109286" y="77941"/>
                  </a:lnTo>
                  <a:lnTo>
                    <a:pt x="77941" y="109286"/>
                  </a:lnTo>
                  <a:lnTo>
                    <a:pt x="51193" y="144737"/>
                  </a:lnTo>
                  <a:lnTo>
                    <a:pt x="29533" y="183801"/>
                  </a:lnTo>
                  <a:lnTo>
                    <a:pt x="13453" y="225987"/>
                  </a:lnTo>
                  <a:lnTo>
                    <a:pt x="3445" y="270804"/>
                  </a:lnTo>
                  <a:lnTo>
                    <a:pt x="0" y="317759"/>
                  </a:lnTo>
                  <a:lnTo>
                    <a:pt x="3445" y="364713"/>
                  </a:lnTo>
                  <a:lnTo>
                    <a:pt x="13453" y="409527"/>
                  </a:lnTo>
                  <a:lnTo>
                    <a:pt x="29533" y="451712"/>
                  </a:lnTo>
                  <a:lnTo>
                    <a:pt x="51193" y="490774"/>
                  </a:lnTo>
                  <a:lnTo>
                    <a:pt x="77941" y="526224"/>
                  </a:lnTo>
                  <a:lnTo>
                    <a:pt x="109286" y="557568"/>
                  </a:lnTo>
                  <a:lnTo>
                    <a:pt x="144737" y="584316"/>
                  </a:lnTo>
                  <a:lnTo>
                    <a:pt x="183801" y="605975"/>
                  </a:lnTo>
                  <a:lnTo>
                    <a:pt x="225987" y="622055"/>
                  </a:lnTo>
                  <a:lnTo>
                    <a:pt x="270804" y="632064"/>
                  </a:lnTo>
                  <a:lnTo>
                    <a:pt x="317759" y="635509"/>
                  </a:lnTo>
                  <a:lnTo>
                    <a:pt x="1255396" y="635509"/>
                  </a:lnTo>
                  <a:lnTo>
                    <a:pt x="1302352" y="632064"/>
                  </a:lnTo>
                  <a:lnTo>
                    <a:pt x="1347168" y="622055"/>
                  </a:lnTo>
                  <a:lnTo>
                    <a:pt x="1389355" y="605975"/>
                  </a:lnTo>
                  <a:lnTo>
                    <a:pt x="1428419" y="584316"/>
                  </a:lnTo>
                  <a:lnTo>
                    <a:pt x="1463869" y="557568"/>
                  </a:lnTo>
                  <a:lnTo>
                    <a:pt x="1495214" y="526224"/>
                  </a:lnTo>
                  <a:lnTo>
                    <a:pt x="1521962" y="490774"/>
                  </a:lnTo>
                  <a:lnTo>
                    <a:pt x="1543622" y="451712"/>
                  </a:lnTo>
                  <a:lnTo>
                    <a:pt x="1559702" y="409527"/>
                  </a:lnTo>
                  <a:lnTo>
                    <a:pt x="1569710" y="364713"/>
                  </a:lnTo>
                  <a:lnTo>
                    <a:pt x="1573156" y="317759"/>
                  </a:lnTo>
                  <a:lnTo>
                    <a:pt x="1569710" y="270804"/>
                  </a:lnTo>
                  <a:lnTo>
                    <a:pt x="1559702" y="225987"/>
                  </a:lnTo>
                  <a:lnTo>
                    <a:pt x="1543622" y="183801"/>
                  </a:lnTo>
                  <a:lnTo>
                    <a:pt x="1521962" y="144737"/>
                  </a:lnTo>
                  <a:lnTo>
                    <a:pt x="1495214" y="109286"/>
                  </a:lnTo>
                  <a:lnTo>
                    <a:pt x="1463869" y="77941"/>
                  </a:lnTo>
                  <a:lnTo>
                    <a:pt x="1428419" y="51193"/>
                  </a:lnTo>
                  <a:lnTo>
                    <a:pt x="1389355" y="29533"/>
                  </a:lnTo>
                  <a:lnTo>
                    <a:pt x="1347168" y="13453"/>
                  </a:lnTo>
                  <a:lnTo>
                    <a:pt x="1302352" y="3445"/>
                  </a:lnTo>
                  <a:lnTo>
                    <a:pt x="1255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84103" y="845165"/>
              <a:ext cx="1573530" cy="635635"/>
            </a:xfrm>
            <a:custGeom>
              <a:avLst/>
              <a:gdLst/>
              <a:ahLst/>
              <a:cxnLst/>
              <a:rect l="l" t="t" r="r" b="b"/>
              <a:pathLst>
                <a:path w="1573530" h="635635">
                  <a:moveTo>
                    <a:pt x="317759" y="0"/>
                  </a:moveTo>
                  <a:lnTo>
                    <a:pt x="270804" y="3445"/>
                  </a:lnTo>
                  <a:lnTo>
                    <a:pt x="225987" y="13453"/>
                  </a:lnTo>
                  <a:lnTo>
                    <a:pt x="183801" y="29533"/>
                  </a:lnTo>
                  <a:lnTo>
                    <a:pt x="144737" y="51193"/>
                  </a:lnTo>
                  <a:lnTo>
                    <a:pt x="109286" y="77941"/>
                  </a:lnTo>
                  <a:lnTo>
                    <a:pt x="77941" y="109286"/>
                  </a:lnTo>
                  <a:lnTo>
                    <a:pt x="51193" y="144737"/>
                  </a:lnTo>
                  <a:lnTo>
                    <a:pt x="29533" y="183801"/>
                  </a:lnTo>
                  <a:lnTo>
                    <a:pt x="13453" y="225987"/>
                  </a:lnTo>
                  <a:lnTo>
                    <a:pt x="3445" y="270804"/>
                  </a:lnTo>
                  <a:lnTo>
                    <a:pt x="0" y="317759"/>
                  </a:lnTo>
                  <a:lnTo>
                    <a:pt x="3445" y="364713"/>
                  </a:lnTo>
                  <a:lnTo>
                    <a:pt x="13453" y="409527"/>
                  </a:lnTo>
                  <a:lnTo>
                    <a:pt x="29533" y="451712"/>
                  </a:lnTo>
                  <a:lnTo>
                    <a:pt x="51193" y="490774"/>
                  </a:lnTo>
                  <a:lnTo>
                    <a:pt x="77941" y="526224"/>
                  </a:lnTo>
                  <a:lnTo>
                    <a:pt x="109286" y="557568"/>
                  </a:lnTo>
                  <a:lnTo>
                    <a:pt x="144737" y="584316"/>
                  </a:lnTo>
                  <a:lnTo>
                    <a:pt x="183801" y="605975"/>
                  </a:lnTo>
                  <a:lnTo>
                    <a:pt x="225987" y="622055"/>
                  </a:lnTo>
                  <a:lnTo>
                    <a:pt x="270804" y="632064"/>
                  </a:lnTo>
                  <a:lnTo>
                    <a:pt x="317759" y="635509"/>
                  </a:lnTo>
                  <a:lnTo>
                    <a:pt x="1255396" y="635509"/>
                  </a:lnTo>
                  <a:lnTo>
                    <a:pt x="1302352" y="632064"/>
                  </a:lnTo>
                  <a:lnTo>
                    <a:pt x="1347168" y="622055"/>
                  </a:lnTo>
                  <a:lnTo>
                    <a:pt x="1389355" y="605975"/>
                  </a:lnTo>
                  <a:lnTo>
                    <a:pt x="1428419" y="584316"/>
                  </a:lnTo>
                  <a:lnTo>
                    <a:pt x="1463869" y="557568"/>
                  </a:lnTo>
                  <a:lnTo>
                    <a:pt x="1495214" y="526224"/>
                  </a:lnTo>
                  <a:lnTo>
                    <a:pt x="1521962" y="490774"/>
                  </a:lnTo>
                  <a:lnTo>
                    <a:pt x="1543622" y="451712"/>
                  </a:lnTo>
                  <a:lnTo>
                    <a:pt x="1559702" y="409527"/>
                  </a:lnTo>
                  <a:lnTo>
                    <a:pt x="1569710" y="364713"/>
                  </a:lnTo>
                  <a:lnTo>
                    <a:pt x="1573156" y="317759"/>
                  </a:lnTo>
                  <a:lnTo>
                    <a:pt x="1569710" y="270804"/>
                  </a:lnTo>
                  <a:lnTo>
                    <a:pt x="1559702" y="225987"/>
                  </a:lnTo>
                  <a:lnTo>
                    <a:pt x="1543622" y="183801"/>
                  </a:lnTo>
                  <a:lnTo>
                    <a:pt x="1521962" y="144737"/>
                  </a:lnTo>
                  <a:lnTo>
                    <a:pt x="1495214" y="109286"/>
                  </a:lnTo>
                  <a:lnTo>
                    <a:pt x="1463869" y="77941"/>
                  </a:lnTo>
                  <a:lnTo>
                    <a:pt x="1428419" y="51193"/>
                  </a:lnTo>
                  <a:lnTo>
                    <a:pt x="1389355" y="29533"/>
                  </a:lnTo>
                  <a:lnTo>
                    <a:pt x="1347168" y="13453"/>
                  </a:lnTo>
                  <a:lnTo>
                    <a:pt x="1302352" y="3445"/>
                  </a:lnTo>
                  <a:lnTo>
                    <a:pt x="1255396" y="0"/>
                  </a:lnTo>
                  <a:lnTo>
                    <a:pt x="317759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88125" y="917992"/>
              <a:ext cx="374156" cy="48985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534268" y="6009668"/>
            <a:ext cx="38798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5">
                <a:solidFill>
                  <a:srgbClr val="005EB8"/>
                </a:solidFill>
                <a:latin typeface="FrutigerLTPro-Bold"/>
                <a:cs typeface="FrutigerLTPro-Bold"/>
              </a:rPr>
              <a:t>No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43789" y="6600163"/>
            <a:ext cx="45656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96481" y="6600163"/>
            <a:ext cx="45656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619511" y="6600163"/>
            <a:ext cx="45656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781156" y="6009668"/>
            <a:ext cx="38798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5">
                <a:solidFill>
                  <a:srgbClr val="005EB8"/>
                </a:solidFill>
                <a:latin typeface="FrutigerLTPro-Bold"/>
                <a:cs typeface="FrutigerLTPro-Bold"/>
              </a:rPr>
              <a:t>No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364964" y="1028425"/>
            <a:ext cx="6762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10" dirty="0">
                <a:solidFill>
                  <a:srgbClr val="005EB8"/>
                </a:solidFill>
                <a:latin typeface="FrutigerLTPro-Bold"/>
                <a:cs typeface="FrutigerLTPro-Bold"/>
              </a:rPr>
              <a:t>Restart</a:t>
            </a:r>
            <a:endParaRPr sz="1500" dirty="0">
              <a:latin typeface="FrutigerLTPro-Bold"/>
              <a:cs typeface="FrutigerLTPro-Bold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77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>
                <a:solidFill>
                  <a:srgbClr val="003087"/>
                </a:solidFill>
              </a:rPr>
              <a:t>Finding</a:t>
            </a:r>
            <a:r>
              <a:rPr spc="-125">
                <a:solidFill>
                  <a:srgbClr val="003087"/>
                </a:solidFill>
              </a:rPr>
              <a:t> </a:t>
            </a:r>
            <a:r>
              <a:rPr>
                <a:solidFill>
                  <a:srgbClr val="003087"/>
                </a:solidFill>
              </a:rPr>
              <a:t>my</a:t>
            </a:r>
            <a:r>
              <a:rPr spc="-120">
                <a:solidFill>
                  <a:srgbClr val="003087"/>
                </a:solidFill>
              </a:rPr>
              <a:t> </a:t>
            </a:r>
            <a:r>
              <a:rPr>
                <a:solidFill>
                  <a:srgbClr val="003087"/>
                </a:solidFill>
              </a:rPr>
              <a:t>role</a:t>
            </a:r>
            <a:r>
              <a:rPr spc="-125">
                <a:solidFill>
                  <a:srgbClr val="003087"/>
                </a:solidFill>
              </a:rPr>
              <a:t> </a:t>
            </a:r>
            <a:r>
              <a:rPr>
                <a:solidFill>
                  <a:srgbClr val="003087"/>
                </a:solidFill>
              </a:rPr>
              <a:t>in</a:t>
            </a:r>
            <a:r>
              <a:rPr spc="-120">
                <a:solidFill>
                  <a:srgbClr val="003087"/>
                </a:solidFill>
              </a:rPr>
              <a:t> </a:t>
            </a:r>
            <a:r>
              <a:rPr spc="-20">
                <a:solidFill>
                  <a:srgbClr val="003087"/>
                </a:solidFill>
              </a:rPr>
              <a:t>Depth</a:t>
            </a:r>
          </a:p>
        </p:txBody>
      </p:sp>
      <p:grpSp>
        <p:nvGrpSpPr>
          <p:cNvPr id="52" name="object 52"/>
          <p:cNvGrpSpPr/>
          <p:nvPr/>
        </p:nvGrpSpPr>
        <p:grpSpPr>
          <a:xfrm>
            <a:off x="16962522" y="10222103"/>
            <a:ext cx="2304415" cy="497840"/>
            <a:chOff x="16962522" y="10222103"/>
            <a:chExt cx="2304415" cy="497840"/>
          </a:xfrm>
        </p:grpSpPr>
        <p:sp>
          <p:nvSpPr>
            <p:cNvPr id="53" name="object 53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hlinkClick r:id="rId4" action="ppaction://hlinksldjump"/>
            </p:cNvPr>
            <p:cNvSpPr/>
            <p:nvPr/>
          </p:nvSpPr>
          <p:spPr>
            <a:xfrm>
              <a:off x="18917872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876547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>
              <a:hlinkClick r:id="" action="ppaction://hlinkshowjump?jump=previousslide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>
              <a:hlinkClick r:id="" action="ppaction://hlinkshowjump?jump=nextslide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04232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10</a:t>
            </a:fld>
            <a:endParaRPr spc="-2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22285" y="635"/>
            <a:ext cx="11981815" cy="11308715"/>
          </a:xfrm>
          <a:custGeom>
            <a:avLst/>
            <a:gdLst/>
            <a:ahLst/>
            <a:cxnLst/>
            <a:rect l="l" t="t" r="r" b="b"/>
            <a:pathLst>
              <a:path w="11981815" h="11308715">
                <a:moveTo>
                  <a:pt x="11981290" y="0"/>
                </a:moveTo>
                <a:lnTo>
                  <a:pt x="3215800" y="0"/>
                </a:lnTo>
                <a:lnTo>
                  <a:pt x="3145190" y="78625"/>
                </a:lnTo>
                <a:lnTo>
                  <a:pt x="3044704" y="192213"/>
                </a:lnTo>
                <a:lnTo>
                  <a:pt x="2945119" y="306724"/>
                </a:lnTo>
                <a:lnTo>
                  <a:pt x="2895677" y="364322"/>
                </a:lnTo>
                <a:lnTo>
                  <a:pt x="2846475" y="422146"/>
                </a:lnTo>
                <a:lnTo>
                  <a:pt x="2797519" y="480195"/>
                </a:lnTo>
                <a:lnTo>
                  <a:pt x="2748813" y="538465"/>
                </a:lnTo>
                <a:lnTo>
                  <a:pt x="2700362" y="596956"/>
                </a:lnTo>
                <a:lnTo>
                  <a:pt x="2652172" y="655666"/>
                </a:lnTo>
                <a:lnTo>
                  <a:pt x="2604247" y="714593"/>
                </a:lnTo>
                <a:lnTo>
                  <a:pt x="2556593" y="773736"/>
                </a:lnTo>
                <a:lnTo>
                  <a:pt x="2509214" y="833092"/>
                </a:lnTo>
                <a:lnTo>
                  <a:pt x="2462115" y="892660"/>
                </a:lnTo>
                <a:lnTo>
                  <a:pt x="2415302" y="952438"/>
                </a:lnTo>
                <a:lnTo>
                  <a:pt x="2368779" y="1012425"/>
                </a:lnTo>
                <a:lnTo>
                  <a:pt x="2322552" y="1072618"/>
                </a:lnTo>
                <a:lnTo>
                  <a:pt x="2276625" y="1133016"/>
                </a:lnTo>
                <a:lnTo>
                  <a:pt x="2231004" y="1193618"/>
                </a:lnTo>
                <a:lnTo>
                  <a:pt x="2185693" y="1254421"/>
                </a:lnTo>
                <a:lnTo>
                  <a:pt x="2140697" y="1315423"/>
                </a:lnTo>
                <a:lnTo>
                  <a:pt x="2096023" y="1376624"/>
                </a:lnTo>
                <a:lnTo>
                  <a:pt x="2051673" y="1438020"/>
                </a:lnTo>
                <a:lnTo>
                  <a:pt x="2007654" y="1499611"/>
                </a:lnTo>
                <a:lnTo>
                  <a:pt x="1963971" y="1561395"/>
                </a:lnTo>
                <a:lnTo>
                  <a:pt x="1920628" y="1623370"/>
                </a:lnTo>
                <a:lnTo>
                  <a:pt x="1877631" y="1685534"/>
                </a:lnTo>
                <a:lnTo>
                  <a:pt x="1834984" y="1747886"/>
                </a:lnTo>
                <a:lnTo>
                  <a:pt x="1792693" y="1810423"/>
                </a:lnTo>
                <a:lnTo>
                  <a:pt x="1750763" y="1873144"/>
                </a:lnTo>
                <a:lnTo>
                  <a:pt x="1709197" y="1936047"/>
                </a:lnTo>
                <a:lnTo>
                  <a:pt x="1668003" y="1999131"/>
                </a:lnTo>
                <a:lnTo>
                  <a:pt x="1627184" y="2062394"/>
                </a:lnTo>
                <a:lnTo>
                  <a:pt x="1586746" y="2125834"/>
                </a:lnTo>
                <a:lnTo>
                  <a:pt x="1546693" y="2189448"/>
                </a:lnTo>
                <a:lnTo>
                  <a:pt x="1507031" y="2253237"/>
                </a:lnTo>
                <a:lnTo>
                  <a:pt x="1467765" y="2317197"/>
                </a:lnTo>
                <a:lnTo>
                  <a:pt x="1428899" y="2381327"/>
                </a:lnTo>
                <a:lnTo>
                  <a:pt x="1390439" y="2445626"/>
                </a:lnTo>
                <a:lnTo>
                  <a:pt x="1352390" y="2510091"/>
                </a:lnTo>
                <a:lnTo>
                  <a:pt x="1314756" y="2574721"/>
                </a:lnTo>
                <a:lnTo>
                  <a:pt x="1277543" y="2639513"/>
                </a:lnTo>
                <a:lnTo>
                  <a:pt x="1240756" y="2704468"/>
                </a:lnTo>
                <a:lnTo>
                  <a:pt x="1204399" y="2769581"/>
                </a:lnTo>
                <a:lnTo>
                  <a:pt x="1168478" y="2834853"/>
                </a:lnTo>
                <a:lnTo>
                  <a:pt x="1132998" y="2900280"/>
                </a:lnTo>
                <a:lnTo>
                  <a:pt x="1097963" y="2965862"/>
                </a:lnTo>
                <a:lnTo>
                  <a:pt x="1063379" y="3031597"/>
                </a:lnTo>
                <a:lnTo>
                  <a:pt x="1029251" y="3097482"/>
                </a:lnTo>
                <a:lnTo>
                  <a:pt x="995584" y="3163516"/>
                </a:lnTo>
                <a:lnTo>
                  <a:pt x="962382" y="3229698"/>
                </a:lnTo>
                <a:lnTo>
                  <a:pt x="929652" y="3296025"/>
                </a:lnTo>
                <a:lnTo>
                  <a:pt x="897397" y="3362496"/>
                </a:lnTo>
                <a:lnTo>
                  <a:pt x="865622" y="3429110"/>
                </a:lnTo>
                <a:lnTo>
                  <a:pt x="834334" y="3495863"/>
                </a:lnTo>
                <a:lnTo>
                  <a:pt x="803536" y="3562755"/>
                </a:lnTo>
                <a:lnTo>
                  <a:pt x="773234" y="3629784"/>
                </a:lnTo>
                <a:lnTo>
                  <a:pt x="743433" y="3696949"/>
                </a:lnTo>
                <a:lnTo>
                  <a:pt x="714138" y="3764246"/>
                </a:lnTo>
                <a:lnTo>
                  <a:pt x="685354" y="3831675"/>
                </a:lnTo>
                <a:lnTo>
                  <a:pt x="657085" y="3899234"/>
                </a:lnTo>
                <a:lnTo>
                  <a:pt x="629338" y="3966922"/>
                </a:lnTo>
                <a:lnTo>
                  <a:pt x="602116" y="4034735"/>
                </a:lnTo>
                <a:lnTo>
                  <a:pt x="575425" y="4102673"/>
                </a:lnTo>
                <a:lnTo>
                  <a:pt x="549270" y="4170735"/>
                </a:lnTo>
                <a:lnTo>
                  <a:pt x="523656" y="4238917"/>
                </a:lnTo>
                <a:lnTo>
                  <a:pt x="498588" y="4307219"/>
                </a:lnTo>
                <a:lnTo>
                  <a:pt x="474071" y="4375638"/>
                </a:lnTo>
                <a:lnTo>
                  <a:pt x="450109" y="4444173"/>
                </a:lnTo>
                <a:lnTo>
                  <a:pt x="426709" y="4512823"/>
                </a:lnTo>
                <a:lnTo>
                  <a:pt x="403874" y="4581585"/>
                </a:lnTo>
                <a:lnTo>
                  <a:pt x="381611" y="4650457"/>
                </a:lnTo>
                <a:lnTo>
                  <a:pt x="359923" y="4719439"/>
                </a:lnTo>
                <a:lnTo>
                  <a:pt x="338816" y="4788528"/>
                </a:lnTo>
                <a:lnTo>
                  <a:pt x="318296" y="4857722"/>
                </a:lnTo>
                <a:lnTo>
                  <a:pt x="298366" y="4927020"/>
                </a:lnTo>
                <a:lnTo>
                  <a:pt x="279032" y="4996420"/>
                </a:lnTo>
                <a:lnTo>
                  <a:pt x="260300" y="5065920"/>
                </a:lnTo>
                <a:lnTo>
                  <a:pt x="242173" y="5135518"/>
                </a:lnTo>
                <a:lnTo>
                  <a:pt x="224657" y="5205214"/>
                </a:lnTo>
                <a:lnTo>
                  <a:pt x="207758" y="5275004"/>
                </a:lnTo>
                <a:lnTo>
                  <a:pt x="191479" y="5344888"/>
                </a:lnTo>
                <a:lnTo>
                  <a:pt x="175827" y="5414863"/>
                </a:lnTo>
                <a:lnTo>
                  <a:pt x="160805" y="5484927"/>
                </a:lnTo>
                <a:lnTo>
                  <a:pt x="146420" y="5555080"/>
                </a:lnTo>
                <a:lnTo>
                  <a:pt x="132675" y="5625319"/>
                </a:lnTo>
                <a:lnTo>
                  <a:pt x="119577" y="5695643"/>
                </a:lnTo>
                <a:lnTo>
                  <a:pt x="107130" y="5766049"/>
                </a:lnTo>
                <a:lnTo>
                  <a:pt x="95339" y="5836536"/>
                </a:lnTo>
                <a:lnTo>
                  <a:pt x="84209" y="5907103"/>
                </a:lnTo>
                <a:lnTo>
                  <a:pt x="73745" y="5977747"/>
                </a:lnTo>
                <a:lnTo>
                  <a:pt x="63953" y="6048467"/>
                </a:lnTo>
                <a:lnTo>
                  <a:pt x="54836" y="6119261"/>
                </a:lnTo>
                <a:lnTo>
                  <a:pt x="46401" y="6190128"/>
                </a:lnTo>
                <a:lnTo>
                  <a:pt x="38651" y="6261064"/>
                </a:lnTo>
                <a:lnTo>
                  <a:pt x="31593" y="6332070"/>
                </a:lnTo>
                <a:lnTo>
                  <a:pt x="25231" y="6403143"/>
                </a:lnTo>
                <a:lnTo>
                  <a:pt x="19571" y="6474281"/>
                </a:lnTo>
                <a:lnTo>
                  <a:pt x="14616" y="6545482"/>
                </a:lnTo>
                <a:lnTo>
                  <a:pt x="10373" y="6616746"/>
                </a:lnTo>
                <a:lnTo>
                  <a:pt x="6846" y="6688069"/>
                </a:lnTo>
                <a:lnTo>
                  <a:pt x="4040" y="6759451"/>
                </a:lnTo>
                <a:lnTo>
                  <a:pt x="1960" y="6830890"/>
                </a:lnTo>
                <a:lnTo>
                  <a:pt x="612" y="6902383"/>
                </a:lnTo>
                <a:lnTo>
                  <a:pt x="0" y="6973929"/>
                </a:lnTo>
                <a:lnTo>
                  <a:pt x="129" y="7045527"/>
                </a:lnTo>
                <a:lnTo>
                  <a:pt x="1004" y="7117175"/>
                </a:lnTo>
                <a:lnTo>
                  <a:pt x="2631" y="7188870"/>
                </a:lnTo>
                <a:lnTo>
                  <a:pt x="5013" y="7260611"/>
                </a:lnTo>
                <a:lnTo>
                  <a:pt x="8158" y="7332397"/>
                </a:lnTo>
                <a:lnTo>
                  <a:pt x="12068" y="7404225"/>
                </a:lnTo>
                <a:lnTo>
                  <a:pt x="16750" y="7476095"/>
                </a:lnTo>
                <a:lnTo>
                  <a:pt x="22208" y="7548003"/>
                </a:lnTo>
                <a:lnTo>
                  <a:pt x="28447" y="7619949"/>
                </a:lnTo>
                <a:lnTo>
                  <a:pt x="35473" y="7691930"/>
                </a:lnTo>
                <a:lnTo>
                  <a:pt x="43290" y="7763946"/>
                </a:lnTo>
                <a:lnTo>
                  <a:pt x="51904" y="7835993"/>
                </a:lnTo>
                <a:lnTo>
                  <a:pt x="61319" y="7908071"/>
                </a:lnTo>
                <a:lnTo>
                  <a:pt x="71540" y="7980178"/>
                </a:lnTo>
                <a:lnTo>
                  <a:pt x="82573" y="8052311"/>
                </a:lnTo>
                <a:lnTo>
                  <a:pt x="94422" y="8124470"/>
                </a:lnTo>
                <a:lnTo>
                  <a:pt x="107092" y="8196652"/>
                </a:lnTo>
                <a:lnTo>
                  <a:pt x="120589" y="8268856"/>
                </a:lnTo>
                <a:lnTo>
                  <a:pt x="134917" y="8341080"/>
                </a:lnTo>
                <a:lnTo>
                  <a:pt x="150082" y="8413322"/>
                </a:lnTo>
                <a:lnTo>
                  <a:pt x="166088" y="8485580"/>
                </a:lnTo>
                <a:lnTo>
                  <a:pt x="182940" y="8557854"/>
                </a:lnTo>
                <a:lnTo>
                  <a:pt x="200644" y="8630140"/>
                </a:lnTo>
                <a:lnTo>
                  <a:pt x="219205" y="8702437"/>
                </a:lnTo>
                <a:lnTo>
                  <a:pt x="238627" y="8774744"/>
                </a:lnTo>
                <a:lnTo>
                  <a:pt x="258915" y="8847059"/>
                </a:lnTo>
                <a:lnTo>
                  <a:pt x="280075" y="8919379"/>
                </a:lnTo>
                <a:lnTo>
                  <a:pt x="302111" y="8991704"/>
                </a:lnTo>
                <a:lnTo>
                  <a:pt x="325029" y="9064031"/>
                </a:lnTo>
                <a:lnTo>
                  <a:pt x="348834" y="9136359"/>
                </a:lnTo>
                <a:lnTo>
                  <a:pt x="373530" y="9208686"/>
                </a:lnTo>
                <a:lnTo>
                  <a:pt x="399122" y="9281011"/>
                </a:lnTo>
                <a:lnTo>
                  <a:pt x="425616" y="9353331"/>
                </a:lnTo>
                <a:lnTo>
                  <a:pt x="453017" y="9425644"/>
                </a:lnTo>
                <a:lnTo>
                  <a:pt x="481329" y="9497950"/>
                </a:lnTo>
                <a:lnTo>
                  <a:pt x="510558" y="9570246"/>
                </a:lnTo>
                <a:lnTo>
                  <a:pt x="540708" y="9642530"/>
                </a:lnTo>
                <a:lnTo>
                  <a:pt x="571785" y="9714801"/>
                </a:lnTo>
                <a:lnTo>
                  <a:pt x="603794" y="9787058"/>
                </a:lnTo>
                <a:lnTo>
                  <a:pt x="636739" y="9859297"/>
                </a:lnTo>
                <a:lnTo>
                  <a:pt x="670625" y="9931519"/>
                </a:lnTo>
                <a:lnTo>
                  <a:pt x="705459" y="10003719"/>
                </a:lnTo>
                <a:lnTo>
                  <a:pt x="741244" y="10075899"/>
                </a:lnTo>
                <a:lnTo>
                  <a:pt x="777985" y="10148054"/>
                </a:lnTo>
                <a:lnTo>
                  <a:pt x="804806" y="10199589"/>
                </a:lnTo>
                <a:lnTo>
                  <a:pt x="831831" y="10250627"/>
                </a:lnTo>
                <a:lnTo>
                  <a:pt x="859059" y="10301169"/>
                </a:lnTo>
                <a:lnTo>
                  <a:pt x="886491" y="10351219"/>
                </a:lnTo>
                <a:lnTo>
                  <a:pt x="914124" y="10400777"/>
                </a:lnTo>
                <a:lnTo>
                  <a:pt x="941958" y="10449845"/>
                </a:lnTo>
                <a:lnTo>
                  <a:pt x="969992" y="10498426"/>
                </a:lnTo>
                <a:lnTo>
                  <a:pt x="998225" y="10546520"/>
                </a:lnTo>
                <a:lnTo>
                  <a:pt x="1026656" y="10594131"/>
                </a:lnTo>
                <a:lnTo>
                  <a:pt x="1055284" y="10641259"/>
                </a:lnTo>
                <a:lnTo>
                  <a:pt x="1084108" y="10687906"/>
                </a:lnTo>
                <a:lnTo>
                  <a:pt x="1113128" y="10734075"/>
                </a:lnTo>
                <a:lnTo>
                  <a:pt x="1142342" y="10779767"/>
                </a:lnTo>
                <a:lnTo>
                  <a:pt x="1171750" y="10824985"/>
                </a:lnTo>
                <a:lnTo>
                  <a:pt x="1201350" y="10869729"/>
                </a:lnTo>
                <a:lnTo>
                  <a:pt x="1231141" y="10914001"/>
                </a:lnTo>
                <a:lnTo>
                  <a:pt x="1261124" y="10957805"/>
                </a:lnTo>
                <a:lnTo>
                  <a:pt x="1291295" y="11001140"/>
                </a:lnTo>
                <a:lnTo>
                  <a:pt x="1321656" y="11044010"/>
                </a:lnTo>
                <a:lnTo>
                  <a:pt x="1352205" y="11086416"/>
                </a:lnTo>
                <a:lnTo>
                  <a:pt x="1382940" y="11128360"/>
                </a:lnTo>
                <a:lnTo>
                  <a:pt x="1413861" y="11169844"/>
                </a:lnTo>
                <a:lnTo>
                  <a:pt x="1444968" y="11210869"/>
                </a:lnTo>
                <a:lnTo>
                  <a:pt x="1476258" y="11251438"/>
                </a:lnTo>
                <a:lnTo>
                  <a:pt x="1507732" y="11291551"/>
                </a:lnTo>
                <a:lnTo>
                  <a:pt x="1521304" y="11308556"/>
                </a:lnTo>
                <a:lnTo>
                  <a:pt x="11981290" y="11308556"/>
                </a:lnTo>
                <a:lnTo>
                  <a:pt x="11981290" y="0"/>
                </a:lnTo>
                <a:close/>
              </a:path>
            </a:pathLst>
          </a:custGeom>
          <a:solidFill>
            <a:srgbClr val="E5EA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74049" y="10232696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74049" y="10232696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78303" y="10232696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78303" y="10232696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hlinkClick r:id="rId2" action="ppaction://hlinksldjump"/>
          </p:cNvPr>
          <p:cNvSpPr/>
          <p:nvPr/>
        </p:nvSpPr>
        <p:spPr>
          <a:xfrm>
            <a:off x="18917350" y="10428465"/>
            <a:ext cx="200025" cy="156845"/>
          </a:xfrm>
          <a:custGeom>
            <a:avLst/>
            <a:gdLst/>
            <a:ahLst/>
            <a:cxnLst/>
            <a:rect l="l" t="t" r="r" b="b"/>
            <a:pathLst>
              <a:path w="200025" h="156845">
                <a:moveTo>
                  <a:pt x="0" y="0"/>
                </a:moveTo>
                <a:lnTo>
                  <a:pt x="0" y="156435"/>
                </a:lnTo>
                <a:lnTo>
                  <a:pt x="199543" y="156435"/>
                </a:lnTo>
                <a:lnTo>
                  <a:pt x="199543" y="0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76024" y="10323394"/>
            <a:ext cx="282575" cy="141605"/>
          </a:xfrm>
          <a:custGeom>
            <a:avLst/>
            <a:gdLst/>
            <a:ahLst/>
            <a:cxnLst/>
            <a:rect l="l" t="t" r="r" b="b"/>
            <a:pathLst>
              <a:path w="282575" h="141604">
                <a:moveTo>
                  <a:pt x="282200" y="141105"/>
                </a:moveTo>
                <a:lnTo>
                  <a:pt x="141095" y="0"/>
                </a:lnTo>
                <a:lnTo>
                  <a:pt x="0" y="141105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71958" y="10232697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71958" y="10232697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477650"/>
                </a:move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hlinkClick r:id="" action="ppaction://hlinkshowjump?jump=previousslid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2029" y="10366630"/>
            <a:ext cx="230072" cy="20978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8176214" y="10232698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76214" y="10232698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>
            <a:hlinkClick r:id="" action="ppaction://hlinkshowjump?jump=nextslide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03710" y="10366630"/>
            <a:ext cx="230072" cy="20978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24970" y="4340343"/>
            <a:ext cx="543623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>
                <a:solidFill>
                  <a:srgbClr val="003087"/>
                </a:solidFill>
              </a:rPr>
              <a:t>Definitions:</a:t>
            </a:r>
            <a:r>
              <a:rPr spc="-275">
                <a:solidFill>
                  <a:srgbClr val="003087"/>
                </a:solidFill>
              </a:rPr>
              <a:t> </a:t>
            </a:r>
            <a:r>
              <a:rPr spc="-10">
                <a:solidFill>
                  <a:srgbClr val="003087"/>
                </a:solidFill>
              </a:rPr>
              <a:t>Depth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11</a:t>
            </a:fld>
            <a:endParaRPr spc="-25"/>
          </a:p>
        </p:txBody>
      </p:sp>
      <p:sp>
        <p:nvSpPr>
          <p:cNvPr id="18" name="object 18"/>
          <p:cNvSpPr txBox="1"/>
          <p:nvPr/>
        </p:nvSpPr>
        <p:spPr>
          <a:xfrm>
            <a:off x="824970" y="5447064"/>
            <a:ext cx="5716270" cy="2119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95"/>
              </a:spcBef>
            </a:pP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Depth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is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about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expanding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our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6683B7"/>
                </a:solidFill>
                <a:latin typeface="FrutigerLTPro-Roman"/>
                <a:cs typeface="FrutigerLTPro-Roman"/>
              </a:rPr>
              <a:t>people’s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expertise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in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their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chosen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6683B7"/>
                </a:solidFill>
                <a:latin typeface="FrutigerLTPro-Roman"/>
                <a:cs typeface="FrutigerLTPro-Roman"/>
              </a:rPr>
              <a:t>specialism.</a:t>
            </a:r>
            <a:endParaRPr sz="2450">
              <a:latin typeface="FrutigerLTPro-Roman"/>
              <a:cs typeface="FrutigerLTPro-Roman"/>
            </a:endParaRPr>
          </a:p>
          <a:p>
            <a:pPr marL="12700" marR="143510">
              <a:lnSpc>
                <a:spcPct val="112100"/>
              </a:lnSpc>
            </a:pP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They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have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a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desire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to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advance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in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6683B7"/>
                </a:solidFill>
                <a:latin typeface="FrutigerLTPro-Roman"/>
                <a:cs typeface="FrutigerLTPro-Roman"/>
              </a:rPr>
              <a:t>their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professional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field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without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6683B7"/>
                </a:solidFill>
                <a:latin typeface="FrutigerLTPro-Roman"/>
                <a:cs typeface="FrutigerLTPro-Roman"/>
              </a:rPr>
              <a:t>increasing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the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scale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or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complexity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of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83B7"/>
                </a:solidFill>
                <a:latin typeface="FrutigerLTPro-Roman"/>
                <a:cs typeface="FrutigerLTPro-Roman"/>
              </a:rPr>
              <a:t>their</a:t>
            </a:r>
            <a:r>
              <a:rPr sz="2450" spc="5">
                <a:solidFill>
                  <a:srgbClr val="6683B7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6683B7"/>
                </a:solidFill>
                <a:latin typeface="FrutigerLTPro-Roman"/>
                <a:cs typeface="FrutigerLTPro-Roman"/>
              </a:rPr>
              <a:t>role.</a:t>
            </a:r>
            <a:endParaRPr sz="2450">
              <a:latin typeface="FrutigerLTPro-Roman"/>
              <a:cs typeface="FrutigerLTPro-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97C71E-53D8-19B1-04BE-95A344B3AB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356" y="2105130"/>
            <a:ext cx="9281625" cy="6386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70" y="837664"/>
            <a:ext cx="18428970" cy="9633585"/>
            <a:chOff x="837670" y="837664"/>
            <a:chExt cx="18428970" cy="9633585"/>
          </a:xfrm>
        </p:grpSpPr>
        <p:sp>
          <p:nvSpPr>
            <p:cNvPr id="3" name="object 3"/>
            <p:cNvSpPr/>
            <p:nvPr/>
          </p:nvSpPr>
          <p:spPr>
            <a:xfrm>
              <a:off x="1870432" y="848141"/>
              <a:ext cx="17385665" cy="9612630"/>
            </a:xfrm>
            <a:custGeom>
              <a:avLst/>
              <a:gdLst/>
              <a:ahLst/>
              <a:cxnLst/>
              <a:rect l="l" t="t" r="r" b="b"/>
              <a:pathLst>
                <a:path w="17385665" h="9612630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15454"/>
                  </a:lnTo>
                  <a:lnTo>
                    <a:pt x="3884" y="9363601"/>
                  </a:lnTo>
                  <a:lnTo>
                    <a:pt x="15131" y="9409273"/>
                  </a:lnTo>
                  <a:lnTo>
                    <a:pt x="33129" y="9451861"/>
                  </a:lnTo>
                  <a:lnTo>
                    <a:pt x="57266" y="9490753"/>
                  </a:lnTo>
                  <a:lnTo>
                    <a:pt x="86933" y="9525338"/>
                  </a:lnTo>
                  <a:lnTo>
                    <a:pt x="121517" y="9555005"/>
                  </a:lnTo>
                  <a:lnTo>
                    <a:pt x="160407" y="9579143"/>
                  </a:lnTo>
                  <a:lnTo>
                    <a:pt x="202993" y="9597141"/>
                  </a:lnTo>
                  <a:lnTo>
                    <a:pt x="248664" y="9608388"/>
                  </a:lnTo>
                  <a:lnTo>
                    <a:pt x="296807" y="9612272"/>
                  </a:lnTo>
                  <a:lnTo>
                    <a:pt x="17088715" y="9612272"/>
                  </a:lnTo>
                  <a:lnTo>
                    <a:pt x="17136858" y="9608388"/>
                  </a:lnTo>
                  <a:lnTo>
                    <a:pt x="17182529" y="9597141"/>
                  </a:lnTo>
                  <a:lnTo>
                    <a:pt x="17225115" y="9579143"/>
                  </a:lnTo>
                  <a:lnTo>
                    <a:pt x="17264005" y="9555005"/>
                  </a:lnTo>
                  <a:lnTo>
                    <a:pt x="17298589" y="9525338"/>
                  </a:lnTo>
                  <a:lnTo>
                    <a:pt x="17328256" y="9490753"/>
                  </a:lnTo>
                  <a:lnTo>
                    <a:pt x="17352393" y="9451861"/>
                  </a:lnTo>
                  <a:lnTo>
                    <a:pt x="17370391" y="9409273"/>
                  </a:lnTo>
                  <a:lnTo>
                    <a:pt x="17381638" y="9363601"/>
                  </a:lnTo>
                  <a:lnTo>
                    <a:pt x="17385522" y="9315454"/>
                  </a:lnTo>
                  <a:lnTo>
                    <a:pt x="17385522" y="296818"/>
                  </a:lnTo>
                  <a:lnTo>
                    <a:pt x="17381638" y="248671"/>
                  </a:lnTo>
                  <a:lnTo>
                    <a:pt x="17370391" y="202999"/>
                  </a:lnTo>
                  <a:lnTo>
                    <a:pt x="17352393" y="160411"/>
                  </a:lnTo>
                  <a:lnTo>
                    <a:pt x="17328256" y="121519"/>
                  </a:lnTo>
                  <a:lnTo>
                    <a:pt x="17298589" y="86934"/>
                  </a:lnTo>
                  <a:lnTo>
                    <a:pt x="17264005" y="57267"/>
                  </a:lnTo>
                  <a:lnTo>
                    <a:pt x="17225115" y="33129"/>
                  </a:lnTo>
                  <a:lnTo>
                    <a:pt x="17182529" y="15131"/>
                  </a:lnTo>
                  <a:lnTo>
                    <a:pt x="17136858" y="3884"/>
                  </a:lnTo>
                  <a:lnTo>
                    <a:pt x="17088715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670" y="4631984"/>
              <a:ext cx="2044565" cy="20445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56211" y="5486483"/>
            <a:ext cx="807720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0">
                <a:solidFill>
                  <a:srgbClr val="FFFFFF"/>
                </a:solidFill>
                <a:latin typeface="FrutigerLTPro-Bold"/>
                <a:cs typeface="FrutigerLTPro-Bold"/>
              </a:rPr>
              <a:t>Depth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46450" y="1351948"/>
            <a:ext cx="254952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20"/>
              <a:t>Technical</a:t>
            </a:r>
            <a:r>
              <a:rPr sz="2450" spc="-90"/>
              <a:t> </a:t>
            </a:r>
            <a:r>
              <a:rPr sz="2450" spc="-10"/>
              <a:t>expert</a:t>
            </a:r>
            <a:endParaRPr sz="2450"/>
          </a:p>
        </p:txBody>
      </p:sp>
      <p:sp>
        <p:nvSpPr>
          <p:cNvPr id="7" name="object 7"/>
          <p:cNvSpPr txBox="1"/>
          <p:nvPr/>
        </p:nvSpPr>
        <p:spPr>
          <a:xfrm>
            <a:off x="3234923" y="1889508"/>
            <a:ext cx="74612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Impact: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4922" y="2247332"/>
            <a:ext cx="4679950" cy="3368230"/>
          </a:xfrm>
          <a:prstGeom prst="rect">
            <a:avLst/>
          </a:prstGeom>
        </p:spPr>
        <p:txBody>
          <a:bodyPr vert="horz" wrap="square" lIns="0" tIns="33655" rIns="0" bIns="0" rtlCol="0" anchor="t">
            <a:spAutoFit/>
          </a:bodyPr>
          <a:lstStyle/>
          <a:p>
            <a:pPr marL="409575" marR="5080" indent="-398145">
              <a:lnSpc>
                <a:spcPts val="1650"/>
              </a:lnSpc>
              <a:spcBef>
                <a:spcPts val="26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Operating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high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level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technical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team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environment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Embraces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change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early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adopter</a:t>
            </a:r>
            <a:endParaRPr sz="1450">
              <a:latin typeface="FrutigerLTPro-Roman"/>
              <a:cs typeface="FrutigerLTPro-Roman"/>
            </a:endParaRPr>
          </a:p>
          <a:p>
            <a:pPr marL="409575" marR="678815" indent="-398145">
              <a:lnSpc>
                <a:spcPts val="1650"/>
              </a:lnSpc>
              <a:spcBef>
                <a:spcPts val="57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Driving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long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term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transformation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their </a:t>
            </a:r>
            <a:r>
              <a:rPr sz="1450">
                <a:latin typeface="FrutigerLTPro-Roman"/>
                <a:cs typeface="FrutigerLTPro-Roman"/>
              </a:rPr>
              <a:t>area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expertise</a:t>
            </a:r>
            <a:endParaRPr sz="1450">
              <a:latin typeface="FrutigerLTPro-Roman"/>
              <a:cs typeface="FrutigerLTPro-Roman"/>
            </a:endParaRPr>
          </a:p>
          <a:p>
            <a:pPr marL="409575" marR="1178560" indent="-398145">
              <a:lnSpc>
                <a:spcPts val="1650"/>
              </a:lnSpc>
              <a:spcBef>
                <a:spcPts val="53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Shares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knowledge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with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others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with </a:t>
            </a:r>
            <a:r>
              <a:rPr sz="1450">
                <a:latin typeface="FrutigerLTPro-Roman"/>
                <a:cs typeface="FrutigerLTPro-Roman"/>
              </a:rPr>
              <a:t>technical </a:t>
            </a:r>
            <a:r>
              <a:rPr sz="1450" spc="-10">
                <a:latin typeface="FrutigerLTPro-Roman"/>
                <a:cs typeface="FrutigerLTPro-Roman"/>
              </a:rPr>
              <a:t>learning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Is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considered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go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person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for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their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skill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Positive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is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consistently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achieved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and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10209" algn="l"/>
              </a:tabLst>
            </a:pP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demonstrates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technical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capabilities</a:t>
            </a:r>
            <a:endParaRPr sz="1450">
              <a:latin typeface="FrutigerLTPro-Roman"/>
              <a:cs typeface="FrutigerLTPro-Roman"/>
            </a:endParaRPr>
          </a:p>
          <a:p>
            <a:pPr marL="409575" marR="460375" indent="-398145">
              <a:lnSpc>
                <a:spcPts val="1650"/>
              </a:lnSpc>
              <a:spcBef>
                <a:spcPts val="57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Potential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further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develop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their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current </a:t>
            </a:r>
            <a:r>
              <a:rPr sz="1450">
                <a:latin typeface="FrutigerLTPro-Roman"/>
                <a:cs typeface="FrutigerLTPro-Roman"/>
              </a:rPr>
              <a:t>area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lang="en-GB" sz="1450" spc="-10">
                <a:latin typeface="FrutigerLTPro-Roman"/>
                <a:cs typeface="FrutigerLTPro-Roman"/>
              </a:rPr>
              <a:t>expertise e.g. </a:t>
            </a:r>
            <a:r>
              <a:rPr lang="en-GB" sz="1450">
                <a:latin typeface="FrutigerLTPro-Roman"/>
                <a:cs typeface="FrutigerLTPro-Roman"/>
              </a:rPr>
              <a:t>Prefers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stay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within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lang="en-GB" sz="1450" err="1">
                <a:latin typeface="FrutigerLTPro-Roman"/>
                <a:cs typeface="FrutigerLTPro-Roman"/>
              </a:rPr>
              <a:t>ir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specialism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4923" y="5746751"/>
            <a:ext cx="83756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Growth: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4922" y="6032202"/>
            <a:ext cx="4449445" cy="8324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Potential to advance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 their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professional </a:t>
            </a:r>
            <a:r>
              <a:rPr sz="1450" spc="-10">
                <a:latin typeface="FrutigerLTPro-Roman"/>
                <a:cs typeface="FrutigerLTPro-Roman"/>
              </a:rPr>
              <a:t>field</a:t>
            </a:r>
            <a:endParaRPr sz="1450">
              <a:latin typeface="FrutigerLTPro-Roman"/>
              <a:cs typeface="FrutigerLTPro-Roman"/>
            </a:endParaRPr>
          </a:p>
          <a:p>
            <a:pPr marL="421005" marR="5080" indent="-408940">
              <a:lnSpc>
                <a:spcPts val="1650"/>
              </a:lnSpc>
              <a:spcBef>
                <a:spcPts val="7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Could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take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wider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role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if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they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develop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their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potential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are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determined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do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so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4923" y="7054046"/>
            <a:ext cx="139192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Development: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45393" y="7360605"/>
            <a:ext cx="4284980" cy="23863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Draft</a:t>
            </a:r>
            <a:r>
              <a:rPr sz="1450" spc="7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expert</a:t>
            </a:r>
            <a:r>
              <a:rPr sz="1450" spc="8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papers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Educate,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develop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mentor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colleagues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Senior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mentoring/sponsor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Gain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professional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qualifications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 spc="-10">
                <a:latin typeface="FrutigerLTPro-Roman"/>
                <a:cs typeface="FrutigerLTPro-Roman"/>
              </a:rPr>
              <a:t>Taken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on external </a:t>
            </a:r>
            <a:r>
              <a:rPr sz="1450" spc="-10">
                <a:latin typeface="FrutigerLTPro-Roman"/>
                <a:cs typeface="FrutigerLTPro-Roman"/>
              </a:rPr>
              <a:t>secondment</a:t>
            </a:r>
            <a:endParaRPr sz="1450">
              <a:latin typeface="FrutigerLTPro-Roman"/>
              <a:cs typeface="FrutigerLTPro-Roman"/>
            </a:endParaRPr>
          </a:p>
          <a:p>
            <a:pPr marL="421005" marR="5080" indent="-408940">
              <a:lnSpc>
                <a:spcPts val="1650"/>
              </a:lnSpc>
              <a:spcBef>
                <a:spcPts val="57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Champion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knowledge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sharing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across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area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of </a:t>
            </a:r>
            <a:r>
              <a:rPr sz="1450">
                <a:latin typeface="FrutigerLTPro-Roman"/>
                <a:cs typeface="FrutigerLTPro-Roman"/>
              </a:rPr>
              <a:t>expertise</a:t>
            </a:r>
            <a:r>
              <a:rPr lang="en-GB" sz="145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6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share</a:t>
            </a:r>
            <a:r>
              <a:rPr sz="1450" spc="7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best</a:t>
            </a:r>
            <a:r>
              <a:rPr sz="1450" spc="7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practice</a:t>
            </a:r>
            <a:endParaRPr sz="1450">
              <a:latin typeface="FrutigerLTPro-Roman"/>
              <a:cs typeface="FrutigerLTPro-Roman"/>
            </a:endParaRPr>
          </a:p>
          <a:p>
            <a:pPr marL="421005" marR="272415" indent="-408940">
              <a:lnSpc>
                <a:spcPts val="1650"/>
              </a:lnSpc>
              <a:spcBef>
                <a:spcPts val="53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Present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national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events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&amp;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conferences, </a:t>
            </a:r>
            <a:r>
              <a:rPr sz="1450">
                <a:latin typeface="FrutigerLTPro-Roman"/>
                <a:cs typeface="FrutigerLTPro-Roman"/>
              </a:rPr>
              <a:t>recognised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for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technical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expertise.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60947" y="1351948"/>
            <a:ext cx="2463165" cy="8147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>
                <a:solidFill>
                  <a:srgbClr val="41B6E6"/>
                </a:solidFill>
                <a:latin typeface="FrutigerLTPro-Bold"/>
                <a:cs typeface="FrutigerLTPro-Bold"/>
              </a:rPr>
              <a:t>Core</a:t>
            </a:r>
            <a:r>
              <a:rPr sz="2450" b="1" spc="-40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 spc="-10">
                <a:solidFill>
                  <a:srgbClr val="41B6E6"/>
                </a:solidFill>
                <a:latin typeface="FrutigerLTPro-Bold"/>
                <a:cs typeface="FrutigerLTPro-Bold"/>
              </a:rPr>
              <a:t>contributor</a:t>
            </a:r>
            <a:endParaRPr sz="2450">
              <a:latin typeface="FrutigerLTPro-Bold"/>
              <a:cs typeface="FrutigerLTPro-Bold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650" b="1" spc="-10">
                <a:latin typeface="FrutigerLTPro-Bold"/>
                <a:cs typeface="FrutigerLTPro-Bold"/>
              </a:rPr>
              <a:t>Impact: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60947" y="2196067"/>
            <a:ext cx="4815205" cy="187896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Operating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well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consistently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Growing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area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expertise</a:t>
            </a:r>
            <a:endParaRPr sz="1450">
              <a:latin typeface="FrutigerLTPro-Roman"/>
              <a:cs typeface="FrutigerLTPro-Roman"/>
            </a:endParaRPr>
          </a:p>
          <a:p>
            <a:pPr marL="410209" marR="615315" indent="-398145">
              <a:lnSpc>
                <a:spcPts val="1480"/>
              </a:lnSpc>
              <a:spcBef>
                <a:spcPts val="710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Growing contribution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organisation’s/ </a:t>
            </a:r>
            <a:r>
              <a:rPr sz="1450">
                <a:latin typeface="FrutigerLTPro-Roman"/>
                <a:cs typeface="FrutigerLTPro-Roman"/>
              </a:rPr>
              <a:t>team’s</a:t>
            </a:r>
            <a:r>
              <a:rPr sz="1450" spc="-3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goals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Demonstrates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technical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capabilities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growing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lang="en-GB" sz="1450">
                <a:latin typeface="FrutigerLTPro-Roman"/>
                <a:cs typeface="FrutigerLTPro-Roman"/>
              </a:rPr>
              <a:t>Po</a:t>
            </a:r>
            <a:r>
              <a:rPr sz="1450" err="1">
                <a:latin typeface="FrutigerLTPro-Roman"/>
                <a:cs typeface="FrutigerLTPro-Roman"/>
              </a:rPr>
              <a:t>sitive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impact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Potential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 develop in their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60947" y="4264998"/>
            <a:ext cx="83756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Growth: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60947" y="4622821"/>
            <a:ext cx="4775835" cy="8801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21005" marR="5080" indent="-408940">
              <a:lnSpc>
                <a:spcPts val="1650"/>
              </a:lnSpc>
              <a:spcBef>
                <a:spcPts val="26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Ability,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desire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commitment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move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into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 spc="-50">
                <a:latin typeface="FrutigerLTPro-Roman"/>
                <a:cs typeface="FrutigerLTPro-Roman"/>
              </a:rPr>
              <a:t>a </a:t>
            </a:r>
            <a:r>
              <a:rPr sz="1450">
                <a:latin typeface="FrutigerLTPro-Roman"/>
                <a:cs typeface="FrutigerLTPro-Roman"/>
              </a:rPr>
              <a:t>different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role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size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complexity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within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same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team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discipline,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happy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stay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with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60947" y="5692665"/>
            <a:ext cx="139192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Development: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71417" y="6050489"/>
            <a:ext cx="4840605" cy="17908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21005" marR="1422400" indent="-408940">
              <a:lnSpc>
                <a:spcPts val="1650"/>
              </a:lnSpc>
              <a:spcBef>
                <a:spcPts val="26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Increase</a:t>
            </a:r>
            <a:r>
              <a:rPr sz="1450" spc="8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NHS/system</a:t>
            </a:r>
            <a:r>
              <a:rPr sz="1450" spc="8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exposure</a:t>
            </a:r>
            <a:r>
              <a:rPr sz="1450" spc="85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and </a:t>
            </a:r>
            <a:r>
              <a:rPr sz="1450">
                <a:latin typeface="FrutigerLTPro-Roman"/>
                <a:cs typeface="FrutigerLTPro-Roman"/>
              </a:rPr>
              <a:t>networks</a:t>
            </a:r>
            <a:r>
              <a:rPr sz="1450" spc="1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externally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Technical</a:t>
            </a:r>
            <a:r>
              <a:rPr sz="1450" spc="-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knowledge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skills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development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 spc="-10">
                <a:latin typeface="FrutigerLTPro-Roman"/>
                <a:cs typeface="FrutigerLTPro-Roman"/>
              </a:rPr>
              <a:t>Mentoring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Internal</a:t>
            </a:r>
            <a:r>
              <a:rPr sz="1450" spc="-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secondment/move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Learning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development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via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Leadership</a:t>
            </a:r>
            <a:r>
              <a:rPr lang="en-GB" sz="1450" spc="-10">
                <a:latin typeface="FrutigerLTPro-Roman"/>
                <a:cs typeface="FrutigerLTPro-Roman"/>
              </a:rPr>
              <a:t> 	</a:t>
            </a:r>
            <a:r>
              <a:rPr sz="1450">
                <a:latin typeface="FrutigerLTPro-Roman"/>
                <a:cs typeface="FrutigerLTPro-Roman"/>
              </a:rPr>
              <a:t>Academy/Regional/system</a:t>
            </a:r>
            <a:r>
              <a:rPr sz="1450" spc="7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7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organisation</a:t>
            </a:r>
            <a:r>
              <a:rPr sz="1450" spc="7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offers.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98502" y="1351948"/>
            <a:ext cx="3277038" cy="8130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>
                <a:solidFill>
                  <a:srgbClr val="41B6E6"/>
                </a:solidFill>
                <a:latin typeface="FrutigerLTPro-Bold"/>
                <a:cs typeface="FrutigerLTPro-Bold"/>
              </a:rPr>
              <a:t>Developing</a:t>
            </a:r>
            <a:r>
              <a:rPr sz="2450" b="1" spc="5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 spc="-10">
                <a:solidFill>
                  <a:srgbClr val="41B6E6"/>
                </a:solidFill>
                <a:latin typeface="FrutigerLTPro-Bold"/>
                <a:cs typeface="FrutigerLTPro-Bold"/>
              </a:rPr>
              <a:t>specialist</a:t>
            </a:r>
            <a:endParaRPr sz="2450">
              <a:latin typeface="FrutigerLTPro-Bold"/>
              <a:cs typeface="FrutigerLTPro-Bold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650" b="1" spc="-10">
                <a:latin typeface="FrutigerLTPro-Bold"/>
                <a:cs typeface="FrutigerLTPro-Bold"/>
              </a:rPr>
              <a:t>Impact: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86974" y="2247332"/>
            <a:ext cx="4803140" cy="168828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10209" marR="236220" indent="-398145" algn="just">
              <a:lnSpc>
                <a:spcPts val="1650"/>
              </a:lnSpc>
              <a:spcBef>
                <a:spcPts val="265"/>
              </a:spcBef>
            </a:pP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 spc="455">
                <a:solidFill>
                  <a:srgbClr val="41B6E6"/>
                </a:solidFill>
                <a:latin typeface="Myriad Pro"/>
                <a:cs typeface="Myriad Pro"/>
              </a:rPr>
              <a:t> </a:t>
            </a:r>
            <a:r>
              <a:rPr lang="en-GB" sz="1450" spc="455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Developing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area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expertise, </a:t>
            </a:r>
            <a:r>
              <a:rPr sz="1450">
                <a:latin typeface="FrutigerLTPro-Roman"/>
                <a:cs typeface="FrutigerLTPro-Roman"/>
              </a:rPr>
              <a:t>developing technical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capabilities and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awareness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on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others</a:t>
            </a:r>
            <a:endParaRPr sz="1450">
              <a:latin typeface="FrutigerLTPro-Roman"/>
              <a:cs typeface="FrutigerLTPro-Roman"/>
            </a:endParaRPr>
          </a:p>
          <a:p>
            <a:pPr marL="410209" marR="101600" indent="-398145" algn="just">
              <a:lnSpc>
                <a:spcPts val="1650"/>
              </a:lnSpc>
              <a:spcBef>
                <a:spcPts val="530"/>
              </a:spcBef>
            </a:pP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 spc="459">
                <a:solidFill>
                  <a:srgbClr val="41B6E6"/>
                </a:solidFill>
                <a:latin typeface="Myriad Pro"/>
                <a:cs typeface="Myriad Pro"/>
              </a:rPr>
              <a:t>  </a:t>
            </a:r>
            <a:r>
              <a:rPr lang="en-GB" sz="1450" spc="459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Possibly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new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role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for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whom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fit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role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is </a:t>
            </a:r>
            <a:r>
              <a:rPr sz="1450">
                <a:latin typeface="FrutigerLTPro-Roman"/>
                <a:cs typeface="FrutigerLTPro-Roman"/>
              </a:rPr>
              <a:t>not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good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match</a:t>
            </a:r>
            <a:endParaRPr sz="1450">
              <a:latin typeface="FrutigerLTPro-Roman"/>
              <a:cs typeface="FrutigerLTPro-Roman"/>
            </a:endParaRPr>
          </a:p>
          <a:p>
            <a:pPr marL="410209" marR="5080" indent="-398145" algn="just">
              <a:lnSpc>
                <a:spcPts val="1650"/>
              </a:lnSpc>
              <a:spcBef>
                <a:spcPts val="535"/>
              </a:spcBef>
            </a:pP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 spc="470">
                <a:solidFill>
                  <a:srgbClr val="41B6E6"/>
                </a:solidFill>
                <a:latin typeface="Myriad Pro"/>
                <a:cs typeface="Myriad Pro"/>
              </a:rPr>
              <a:t>  </a:t>
            </a:r>
            <a:r>
              <a:rPr lang="en-GB" sz="1450" spc="47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May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need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deepen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knowledge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skills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to </a:t>
            </a:r>
            <a:r>
              <a:rPr sz="1450">
                <a:latin typeface="FrutigerLTPro-Roman"/>
                <a:cs typeface="FrutigerLTPro-Roman"/>
              </a:rPr>
              <a:t>create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require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time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settle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into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886974" y="3940007"/>
            <a:ext cx="2445385" cy="123888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650" b="1" spc="-10">
                <a:latin typeface="FrutigerLTPro-Bold"/>
                <a:cs typeface="FrutigerLTPro-Bold"/>
              </a:rPr>
              <a:t>Growth:</a:t>
            </a:r>
            <a:endParaRPr sz="1650">
              <a:latin typeface="FrutigerLTPro-Bold"/>
              <a:cs typeface="FrutigerLTPro-Bold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Not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known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at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this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time</a:t>
            </a:r>
            <a:endParaRPr sz="1450">
              <a:latin typeface="FrutigerLTPro-Roman"/>
              <a:cs typeface="FrutigerLTPro-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</a:pPr>
            <a:r>
              <a:rPr sz="1650" b="1" spc="-10">
                <a:latin typeface="FrutigerLTPro-Bold"/>
                <a:cs typeface="FrutigerLTPro-Bold"/>
              </a:rPr>
              <a:t>Development: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97444" y="5208549"/>
            <a:ext cx="4594225" cy="1899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Consolidate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experience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Develop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influencing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skills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Strengthen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stakeholder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relationships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Develop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relevant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technical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knowledge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skills</a:t>
            </a:r>
            <a:endParaRPr sz="1450">
              <a:latin typeface="FrutigerLTPro-Roman"/>
              <a:cs typeface="FrutigerLTPro-Roman"/>
            </a:endParaRPr>
          </a:p>
          <a:p>
            <a:pPr marL="421005" marR="507365" indent="-408940">
              <a:lnSpc>
                <a:spcPts val="1650"/>
              </a:lnSpc>
              <a:spcBef>
                <a:spcPts val="57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Deepen</a:t>
            </a:r>
            <a:r>
              <a:rPr sz="1450" spc="8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NHS/organisation/system</a:t>
            </a:r>
            <a:r>
              <a:rPr sz="1450" spc="8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8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 </a:t>
            </a:r>
            <a:r>
              <a:rPr sz="1450">
                <a:latin typeface="FrutigerLTPro-Roman"/>
                <a:cs typeface="FrutigerLTPro-Roman"/>
              </a:rPr>
              <a:t>specific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knowledge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Work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with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local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buddy.</a:t>
            </a:r>
            <a:endParaRPr sz="1450">
              <a:latin typeface="FrutigerLTPro-Roman"/>
              <a:cs typeface="FrutigerLTPro-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962522" y="10222103"/>
            <a:ext cx="2304415" cy="497840"/>
            <a:chOff x="16962522" y="10222103"/>
            <a:chExt cx="2304415" cy="497840"/>
          </a:xfrm>
        </p:grpSpPr>
        <p:sp>
          <p:nvSpPr>
            <p:cNvPr id="24" name="object 24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3" action="ppaction://hlinksldjump"/>
            </p:cNvPr>
            <p:cNvSpPr/>
            <p:nvPr/>
          </p:nvSpPr>
          <p:spPr>
            <a:xfrm>
              <a:off x="18917872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876547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>
              <a:hlinkClick r:id="" action="ppaction://hlinkshowjump?jump=previousslide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>
              <a:hlinkClick r:id="" action="ppaction://hlinkshowjump?jump=nextslide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4232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12</a:t>
            </a:fld>
            <a:endParaRPr spc="-2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1956"/>
            <a:ext cx="20104100" cy="10896600"/>
            <a:chOff x="0" y="411956"/>
            <a:chExt cx="20104100" cy="10896600"/>
          </a:xfrm>
        </p:grpSpPr>
        <p:sp>
          <p:nvSpPr>
            <p:cNvPr id="3" name="object 3"/>
            <p:cNvSpPr/>
            <p:nvPr/>
          </p:nvSpPr>
          <p:spPr>
            <a:xfrm>
              <a:off x="0" y="411956"/>
              <a:ext cx="20104100" cy="10896600"/>
            </a:xfrm>
            <a:custGeom>
              <a:avLst/>
              <a:gdLst/>
              <a:ahLst/>
              <a:cxnLst/>
              <a:rect l="l" t="t" r="r" b="b"/>
              <a:pathLst>
                <a:path w="20104100" h="10896600">
                  <a:moveTo>
                    <a:pt x="10215603" y="50800"/>
                  </a:moveTo>
                  <a:lnTo>
                    <a:pt x="7566595" y="50800"/>
                  </a:lnTo>
                  <a:lnTo>
                    <a:pt x="7390815" y="76200"/>
                  </a:lnTo>
                  <a:lnTo>
                    <a:pt x="7303037" y="76200"/>
                  </a:lnTo>
                  <a:lnTo>
                    <a:pt x="6517194" y="190500"/>
                  </a:lnTo>
                  <a:lnTo>
                    <a:pt x="6430422" y="215900"/>
                  </a:lnTo>
                  <a:lnTo>
                    <a:pt x="6257258" y="241300"/>
                  </a:lnTo>
                  <a:lnTo>
                    <a:pt x="6170875" y="266700"/>
                  </a:lnTo>
                  <a:lnTo>
                    <a:pt x="5998528" y="292100"/>
                  </a:lnTo>
                  <a:lnTo>
                    <a:pt x="5826772" y="342900"/>
                  </a:lnTo>
                  <a:lnTo>
                    <a:pt x="5741126" y="355600"/>
                  </a:lnTo>
                  <a:lnTo>
                    <a:pt x="5570320" y="406400"/>
                  </a:lnTo>
                  <a:lnTo>
                    <a:pt x="5485170" y="419100"/>
                  </a:lnTo>
                  <a:lnTo>
                    <a:pt x="4978081" y="571500"/>
                  </a:lnTo>
                  <a:lnTo>
                    <a:pt x="4894243" y="609600"/>
                  </a:lnTo>
                  <a:lnTo>
                    <a:pt x="4643980" y="685800"/>
                  </a:lnTo>
                  <a:lnTo>
                    <a:pt x="4560990" y="723900"/>
                  </a:lnTo>
                  <a:lnTo>
                    <a:pt x="4478224" y="749300"/>
                  </a:lnTo>
                  <a:lnTo>
                    <a:pt x="4395685" y="787400"/>
                  </a:lnTo>
                  <a:lnTo>
                    <a:pt x="4313378" y="812800"/>
                  </a:lnTo>
                  <a:lnTo>
                    <a:pt x="4149478" y="889000"/>
                  </a:lnTo>
                  <a:lnTo>
                    <a:pt x="4067894" y="914400"/>
                  </a:lnTo>
                  <a:lnTo>
                    <a:pt x="3424593" y="1219200"/>
                  </a:lnTo>
                  <a:lnTo>
                    <a:pt x="3345418" y="1270000"/>
                  </a:lnTo>
                  <a:lnTo>
                    <a:pt x="3187944" y="1346200"/>
                  </a:lnTo>
                  <a:lnTo>
                    <a:pt x="3109652" y="1397000"/>
                  </a:lnTo>
                  <a:lnTo>
                    <a:pt x="3031664" y="1435100"/>
                  </a:lnTo>
                  <a:lnTo>
                    <a:pt x="2876616" y="1536700"/>
                  </a:lnTo>
                  <a:lnTo>
                    <a:pt x="2799565" y="1574800"/>
                  </a:lnTo>
                  <a:lnTo>
                    <a:pt x="2722835" y="1625600"/>
                  </a:lnTo>
                  <a:lnTo>
                    <a:pt x="2269450" y="1930400"/>
                  </a:lnTo>
                  <a:lnTo>
                    <a:pt x="2195093" y="1993900"/>
                  </a:lnTo>
                  <a:lnTo>
                    <a:pt x="2047454" y="2095500"/>
                  </a:lnTo>
                  <a:lnTo>
                    <a:pt x="1974181" y="2159000"/>
                  </a:lnTo>
                  <a:lnTo>
                    <a:pt x="1901278" y="2209800"/>
                  </a:lnTo>
                  <a:lnTo>
                    <a:pt x="1828750" y="2273300"/>
                  </a:lnTo>
                  <a:lnTo>
                    <a:pt x="1756600" y="2324100"/>
                  </a:lnTo>
                  <a:lnTo>
                    <a:pt x="1542472" y="2514600"/>
                  </a:lnTo>
                  <a:lnTo>
                    <a:pt x="1331915" y="2705100"/>
                  </a:lnTo>
                  <a:lnTo>
                    <a:pt x="1125052" y="2895600"/>
                  </a:lnTo>
                  <a:lnTo>
                    <a:pt x="1056938" y="2971800"/>
                  </a:lnTo>
                  <a:lnTo>
                    <a:pt x="922001" y="3098800"/>
                  </a:lnTo>
                  <a:lnTo>
                    <a:pt x="788811" y="3251200"/>
                  </a:lnTo>
                  <a:lnTo>
                    <a:pt x="722883" y="3314700"/>
                  </a:lnTo>
                  <a:lnTo>
                    <a:pt x="657405" y="3390900"/>
                  </a:lnTo>
                  <a:lnTo>
                    <a:pt x="527818" y="3543300"/>
                  </a:lnTo>
                  <a:lnTo>
                    <a:pt x="400087" y="3695700"/>
                  </a:lnTo>
                  <a:lnTo>
                    <a:pt x="274245" y="3848100"/>
                  </a:lnTo>
                  <a:lnTo>
                    <a:pt x="212045" y="3937000"/>
                  </a:lnTo>
                  <a:lnTo>
                    <a:pt x="89107" y="4089400"/>
                  </a:lnTo>
                  <a:lnTo>
                    <a:pt x="28378" y="4178300"/>
                  </a:lnTo>
                  <a:lnTo>
                    <a:pt x="0" y="4216400"/>
                  </a:lnTo>
                  <a:lnTo>
                    <a:pt x="0" y="10896600"/>
                  </a:lnTo>
                  <a:lnTo>
                    <a:pt x="20104099" y="10896600"/>
                  </a:lnTo>
                  <a:lnTo>
                    <a:pt x="20104099" y="4330700"/>
                  </a:lnTo>
                  <a:lnTo>
                    <a:pt x="20091096" y="4318000"/>
                  </a:lnTo>
                  <a:lnTo>
                    <a:pt x="20065127" y="4279900"/>
                  </a:lnTo>
                  <a:lnTo>
                    <a:pt x="20038801" y="4241800"/>
                  </a:lnTo>
                  <a:lnTo>
                    <a:pt x="20012117" y="4216400"/>
                  </a:lnTo>
                  <a:lnTo>
                    <a:pt x="19985075" y="4178300"/>
                  </a:lnTo>
                  <a:lnTo>
                    <a:pt x="19957672" y="4140200"/>
                  </a:lnTo>
                  <a:lnTo>
                    <a:pt x="19929909" y="4102100"/>
                  </a:lnTo>
                  <a:lnTo>
                    <a:pt x="19901783" y="4076700"/>
                  </a:lnTo>
                  <a:lnTo>
                    <a:pt x="19873293" y="4038600"/>
                  </a:lnTo>
                  <a:lnTo>
                    <a:pt x="19844439" y="4000500"/>
                  </a:lnTo>
                  <a:lnTo>
                    <a:pt x="19815219" y="3975100"/>
                  </a:lnTo>
                  <a:lnTo>
                    <a:pt x="19785632" y="3937000"/>
                  </a:lnTo>
                  <a:lnTo>
                    <a:pt x="19755676" y="3898900"/>
                  </a:lnTo>
                  <a:lnTo>
                    <a:pt x="19725351" y="3873500"/>
                  </a:lnTo>
                  <a:lnTo>
                    <a:pt x="19694656" y="3835400"/>
                  </a:lnTo>
                  <a:lnTo>
                    <a:pt x="19663588" y="3797300"/>
                  </a:lnTo>
                  <a:lnTo>
                    <a:pt x="19632147" y="3771900"/>
                  </a:lnTo>
                  <a:lnTo>
                    <a:pt x="19600333" y="3733800"/>
                  </a:lnTo>
                  <a:lnTo>
                    <a:pt x="19568142" y="3708400"/>
                  </a:lnTo>
                  <a:lnTo>
                    <a:pt x="19535575" y="3670300"/>
                  </a:lnTo>
                  <a:lnTo>
                    <a:pt x="19502630" y="3632200"/>
                  </a:lnTo>
                  <a:lnTo>
                    <a:pt x="19469307" y="3606800"/>
                  </a:lnTo>
                  <a:lnTo>
                    <a:pt x="19435603" y="3568700"/>
                  </a:lnTo>
                  <a:lnTo>
                    <a:pt x="19401517" y="3543300"/>
                  </a:lnTo>
                  <a:lnTo>
                    <a:pt x="19367049" y="3505200"/>
                  </a:lnTo>
                  <a:lnTo>
                    <a:pt x="19332197" y="3467100"/>
                  </a:lnTo>
                  <a:lnTo>
                    <a:pt x="19296961" y="3441700"/>
                  </a:lnTo>
                  <a:lnTo>
                    <a:pt x="19261338" y="3403600"/>
                  </a:lnTo>
                  <a:lnTo>
                    <a:pt x="19225328" y="3378200"/>
                  </a:lnTo>
                  <a:lnTo>
                    <a:pt x="19188929" y="3340100"/>
                  </a:lnTo>
                  <a:lnTo>
                    <a:pt x="19152141" y="3314700"/>
                  </a:lnTo>
                  <a:lnTo>
                    <a:pt x="19114961" y="3276600"/>
                  </a:lnTo>
                  <a:lnTo>
                    <a:pt x="19077390" y="3251200"/>
                  </a:lnTo>
                  <a:lnTo>
                    <a:pt x="19039425" y="3213100"/>
                  </a:lnTo>
                  <a:lnTo>
                    <a:pt x="19001066" y="3187700"/>
                  </a:lnTo>
                  <a:lnTo>
                    <a:pt x="18962311" y="3149600"/>
                  </a:lnTo>
                  <a:lnTo>
                    <a:pt x="18923160" y="3124200"/>
                  </a:lnTo>
                  <a:lnTo>
                    <a:pt x="18883610" y="3086100"/>
                  </a:lnTo>
                  <a:lnTo>
                    <a:pt x="18843661" y="3060700"/>
                  </a:lnTo>
                  <a:lnTo>
                    <a:pt x="18803312" y="3022600"/>
                  </a:lnTo>
                  <a:lnTo>
                    <a:pt x="18762561" y="2997200"/>
                  </a:lnTo>
                  <a:lnTo>
                    <a:pt x="18721407" y="2959100"/>
                  </a:lnTo>
                  <a:lnTo>
                    <a:pt x="18679849" y="2933700"/>
                  </a:lnTo>
                  <a:lnTo>
                    <a:pt x="18637886" y="2895600"/>
                  </a:lnTo>
                  <a:lnTo>
                    <a:pt x="18595517" y="2870200"/>
                  </a:lnTo>
                  <a:lnTo>
                    <a:pt x="18552740" y="2832100"/>
                  </a:lnTo>
                  <a:lnTo>
                    <a:pt x="18509555" y="2806700"/>
                  </a:lnTo>
                  <a:lnTo>
                    <a:pt x="18465959" y="2768600"/>
                  </a:lnTo>
                  <a:lnTo>
                    <a:pt x="18377534" y="2717800"/>
                  </a:lnTo>
                  <a:lnTo>
                    <a:pt x="18332702" y="2679700"/>
                  </a:lnTo>
                  <a:lnTo>
                    <a:pt x="18287455" y="2654300"/>
                  </a:lnTo>
                  <a:lnTo>
                    <a:pt x="18241792" y="2616200"/>
                  </a:lnTo>
                  <a:lnTo>
                    <a:pt x="18149213" y="2565400"/>
                  </a:lnTo>
                  <a:lnTo>
                    <a:pt x="18102296" y="2527300"/>
                  </a:lnTo>
                  <a:lnTo>
                    <a:pt x="18007197" y="2476500"/>
                  </a:lnTo>
                  <a:lnTo>
                    <a:pt x="17959014" y="2438400"/>
                  </a:lnTo>
                  <a:lnTo>
                    <a:pt x="17861374" y="2387600"/>
                  </a:lnTo>
                  <a:lnTo>
                    <a:pt x="17811915" y="2349500"/>
                  </a:lnTo>
                  <a:lnTo>
                    <a:pt x="17711711" y="2298700"/>
                  </a:lnTo>
                  <a:lnTo>
                    <a:pt x="17660965" y="2260600"/>
                  </a:lnTo>
                  <a:lnTo>
                    <a:pt x="17506134" y="2184400"/>
                  </a:lnTo>
                  <a:lnTo>
                    <a:pt x="17453655" y="2146300"/>
                  </a:lnTo>
                  <a:lnTo>
                    <a:pt x="17293598" y="2070100"/>
                  </a:lnTo>
                  <a:lnTo>
                    <a:pt x="17239368" y="2032000"/>
                  </a:lnTo>
                  <a:lnTo>
                    <a:pt x="17074028" y="1955800"/>
                  </a:lnTo>
                  <a:lnTo>
                    <a:pt x="17018027" y="1917700"/>
                  </a:lnTo>
                  <a:lnTo>
                    <a:pt x="16731316" y="1790700"/>
                  </a:lnTo>
                  <a:lnTo>
                    <a:pt x="16672624" y="1752600"/>
                  </a:lnTo>
                  <a:lnTo>
                    <a:pt x="16310922" y="1600200"/>
                  </a:lnTo>
                  <a:lnTo>
                    <a:pt x="16186688" y="1549400"/>
                  </a:lnTo>
                  <a:lnTo>
                    <a:pt x="16123878" y="1511300"/>
                  </a:lnTo>
                  <a:lnTo>
                    <a:pt x="15737247" y="1358900"/>
                  </a:lnTo>
                  <a:lnTo>
                    <a:pt x="15589483" y="1308100"/>
                  </a:lnTo>
                  <a:lnTo>
                    <a:pt x="15515065" y="1270000"/>
                  </a:lnTo>
                  <a:lnTo>
                    <a:pt x="15137789" y="1143000"/>
                  </a:lnTo>
                  <a:lnTo>
                    <a:pt x="15061328" y="1104900"/>
                  </a:lnTo>
                  <a:lnTo>
                    <a:pt x="14119733" y="800100"/>
                  </a:lnTo>
                  <a:lnTo>
                    <a:pt x="14039396" y="787400"/>
                  </a:lnTo>
                  <a:lnTo>
                    <a:pt x="13633799" y="660400"/>
                  </a:lnTo>
                  <a:lnTo>
                    <a:pt x="13551927" y="647700"/>
                  </a:lnTo>
                  <a:lnTo>
                    <a:pt x="13387468" y="596900"/>
                  </a:lnTo>
                  <a:lnTo>
                    <a:pt x="13304890" y="584200"/>
                  </a:lnTo>
                  <a:lnTo>
                    <a:pt x="13139057" y="533400"/>
                  </a:lnTo>
                  <a:lnTo>
                    <a:pt x="13055811" y="520700"/>
                  </a:lnTo>
                  <a:lnTo>
                    <a:pt x="12972352" y="495300"/>
                  </a:lnTo>
                  <a:lnTo>
                    <a:pt x="12888683" y="482600"/>
                  </a:lnTo>
                  <a:lnTo>
                    <a:pt x="12804811" y="457200"/>
                  </a:lnTo>
                  <a:lnTo>
                    <a:pt x="12720738" y="444500"/>
                  </a:lnTo>
                  <a:lnTo>
                    <a:pt x="12636469" y="419100"/>
                  </a:lnTo>
                  <a:lnTo>
                    <a:pt x="12552009" y="406400"/>
                  </a:lnTo>
                  <a:lnTo>
                    <a:pt x="12467363" y="381000"/>
                  </a:lnTo>
                  <a:lnTo>
                    <a:pt x="12297527" y="355600"/>
                  </a:lnTo>
                  <a:lnTo>
                    <a:pt x="12212347" y="330200"/>
                  </a:lnTo>
                  <a:lnTo>
                    <a:pt x="12041485" y="304800"/>
                  </a:lnTo>
                  <a:lnTo>
                    <a:pt x="11955812" y="279400"/>
                  </a:lnTo>
                  <a:lnTo>
                    <a:pt x="10654539" y="88900"/>
                  </a:lnTo>
                  <a:lnTo>
                    <a:pt x="10566912" y="88900"/>
                  </a:lnTo>
                  <a:lnTo>
                    <a:pt x="10391408" y="63500"/>
                  </a:lnTo>
                  <a:lnTo>
                    <a:pt x="10303541" y="63500"/>
                  </a:lnTo>
                  <a:lnTo>
                    <a:pt x="10215603" y="50800"/>
                  </a:lnTo>
                  <a:close/>
                </a:path>
                <a:path w="20104100" h="10896600">
                  <a:moveTo>
                    <a:pt x="10039533" y="38100"/>
                  </a:moveTo>
                  <a:lnTo>
                    <a:pt x="7742644" y="38100"/>
                  </a:lnTo>
                  <a:lnTo>
                    <a:pt x="7654588" y="50800"/>
                  </a:lnTo>
                  <a:lnTo>
                    <a:pt x="10127599" y="50800"/>
                  </a:lnTo>
                  <a:lnTo>
                    <a:pt x="10039533" y="38100"/>
                  </a:lnTo>
                  <a:close/>
                </a:path>
                <a:path w="20104100" h="10896600">
                  <a:moveTo>
                    <a:pt x="9863232" y="25400"/>
                  </a:moveTo>
                  <a:lnTo>
                    <a:pt x="7918927" y="25400"/>
                  </a:lnTo>
                  <a:lnTo>
                    <a:pt x="7830759" y="38100"/>
                  </a:lnTo>
                  <a:lnTo>
                    <a:pt x="9951409" y="38100"/>
                  </a:lnTo>
                  <a:lnTo>
                    <a:pt x="9863232" y="25400"/>
                  </a:lnTo>
                  <a:close/>
                </a:path>
                <a:path w="20104100" h="10896600">
                  <a:moveTo>
                    <a:pt x="9686736" y="12700"/>
                  </a:moveTo>
                  <a:lnTo>
                    <a:pt x="8095407" y="12700"/>
                  </a:lnTo>
                  <a:lnTo>
                    <a:pt x="8007144" y="25400"/>
                  </a:lnTo>
                  <a:lnTo>
                    <a:pt x="9775006" y="25400"/>
                  </a:lnTo>
                  <a:lnTo>
                    <a:pt x="9686736" y="12700"/>
                  </a:lnTo>
                  <a:close/>
                </a:path>
                <a:path w="20104100" h="10896600">
                  <a:moveTo>
                    <a:pt x="9421707" y="0"/>
                  </a:moveTo>
                  <a:lnTo>
                    <a:pt x="8360419" y="0"/>
                  </a:lnTo>
                  <a:lnTo>
                    <a:pt x="8272049" y="12700"/>
                  </a:lnTo>
                  <a:lnTo>
                    <a:pt x="9510082" y="12700"/>
                  </a:lnTo>
                  <a:lnTo>
                    <a:pt x="9421707" y="0"/>
                  </a:lnTo>
                  <a:close/>
                </a:path>
              </a:pathLst>
            </a:custGeom>
            <a:solidFill>
              <a:srgbClr val="E5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989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6989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85386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5386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32245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69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2245" y="5312655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69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08956" y="5564002"/>
            <a:ext cx="419163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24900"/>
              </a:lnSpc>
              <a:spcBef>
                <a:spcPts val="100"/>
              </a:spcBef>
            </a:pPr>
            <a:r>
              <a:rPr sz="1650">
                <a:latin typeface="FrutigerLTPro-Roman"/>
                <a:cs typeface="FrutigerLTPro-Roman"/>
              </a:rPr>
              <a:t>Do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wish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move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into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significantly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larger </a:t>
            </a:r>
            <a:r>
              <a:rPr sz="1650">
                <a:latin typeface="FrutigerLTPro-Roman"/>
                <a:cs typeface="FrutigerLTPro-Roman"/>
              </a:rPr>
              <a:t>roles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within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a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similar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function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or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discipline?</a:t>
            </a:r>
            <a:endParaRPr sz="1650">
              <a:latin typeface="FrutigerLTPro-Roman"/>
              <a:cs typeface="FrutigerLTPro-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80330" y="8456183"/>
            <a:ext cx="12345035" cy="1250950"/>
            <a:chOff x="3880330" y="8456183"/>
            <a:chExt cx="12345035" cy="1250950"/>
          </a:xfrm>
        </p:grpSpPr>
        <p:sp>
          <p:nvSpPr>
            <p:cNvPr id="12" name="object 12"/>
            <p:cNvSpPr/>
            <p:nvPr/>
          </p:nvSpPr>
          <p:spPr>
            <a:xfrm>
              <a:off x="3890808" y="8466661"/>
              <a:ext cx="12324080" cy="1229995"/>
            </a:xfrm>
            <a:custGeom>
              <a:avLst/>
              <a:gdLst/>
              <a:ahLst/>
              <a:cxnLst/>
              <a:rect l="l" t="t" r="r" b="b"/>
              <a:pathLst>
                <a:path w="12324080" h="1229995">
                  <a:moveTo>
                    <a:pt x="11709203" y="0"/>
                  </a:moveTo>
                  <a:lnTo>
                    <a:pt x="614818" y="0"/>
                  </a:lnTo>
                  <a:lnTo>
                    <a:pt x="566771" y="1849"/>
                  </a:lnTo>
                  <a:lnTo>
                    <a:pt x="519736" y="7307"/>
                  </a:lnTo>
                  <a:lnTo>
                    <a:pt x="473848" y="16237"/>
                  </a:lnTo>
                  <a:lnTo>
                    <a:pt x="429245" y="28502"/>
                  </a:lnTo>
                  <a:lnTo>
                    <a:pt x="386063" y="43965"/>
                  </a:lnTo>
                  <a:lnTo>
                    <a:pt x="344439" y="62489"/>
                  </a:lnTo>
                  <a:lnTo>
                    <a:pt x="304510" y="83939"/>
                  </a:lnTo>
                  <a:lnTo>
                    <a:pt x="266412" y="108177"/>
                  </a:lnTo>
                  <a:lnTo>
                    <a:pt x="230283" y="135067"/>
                  </a:lnTo>
                  <a:lnTo>
                    <a:pt x="196258" y="164471"/>
                  </a:lnTo>
                  <a:lnTo>
                    <a:pt x="164475" y="196254"/>
                  </a:lnTo>
                  <a:lnTo>
                    <a:pt x="135070" y="230278"/>
                  </a:lnTo>
                  <a:lnTo>
                    <a:pt x="108180" y="266408"/>
                  </a:lnTo>
                  <a:lnTo>
                    <a:pt x="83941" y="304505"/>
                  </a:lnTo>
                  <a:lnTo>
                    <a:pt x="62491" y="344434"/>
                  </a:lnTo>
                  <a:lnTo>
                    <a:pt x="43966" y="386058"/>
                  </a:lnTo>
                  <a:lnTo>
                    <a:pt x="28503" y="429241"/>
                  </a:lnTo>
                  <a:lnTo>
                    <a:pt x="16238" y="473844"/>
                  </a:lnTo>
                  <a:lnTo>
                    <a:pt x="7308" y="519733"/>
                  </a:lnTo>
                  <a:lnTo>
                    <a:pt x="1849" y="566770"/>
                  </a:lnTo>
                  <a:lnTo>
                    <a:pt x="0" y="614818"/>
                  </a:lnTo>
                  <a:lnTo>
                    <a:pt x="1849" y="662867"/>
                  </a:lnTo>
                  <a:lnTo>
                    <a:pt x="7308" y="709904"/>
                  </a:lnTo>
                  <a:lnTo>
                    <a:pt x="16238" y="755792"/>
                  </a:lnTo>
                  <a:lnTo>
                    <a:pt x="28503" y="800396"/>
                  </a:lnTo>
                  <a:lnTo>
                    <a:pt x="43966" y="843579"/>
                  </a:lnTo>
                  <a:lnTo>
                    <a:pt x="62491" y="885203"/>
                  </a:lnTo>
                  <a:lnTo>
                    <a:pt x="83941" y="925132"/>
                  </a:lnTo>
                  <a:lnTo>
                    <a:pt x="108180" y="963229"/>
                  </a:lnTo>
                  <a:lnTo>
                    <a:pt x="135070" y="999359"/>
                  </a:lnTo>
                  <a:lnTo>
                    <a:pt x="164475" y="1033383"/>
                  </a:lnTo>
                  <a:lnTo>
                    <a:pt x="196258" y="1065166"/>
                  </a:lnTo>
                  <a:lnTo>
                    <a:pt x="230283" y="1094570"/>
                  </a:lnTo>
                  <a:lnTo>
                    <a:pt x="266412" y="1121460"/>
                  </a:lnTo>
                  <a:lnTo>
                    <a:pt x="304510" y="1145698"/>
                  </a:lnTo>
                  <a:lnTo>
                    <a:pt x="344439" y="1167147"/>
                  </a:lnTo>
                  <a:lnTo>
                    <a:pt x="386063" y="1185672"/>
                  </a:lnTo>
                  <a:lnTo>
                    <a:pt x="429245" y="1201135"/>
                  </a:lnTo>
                  <a:lnTo>
                    <a:pt x="473848" y="1213400"/>
                  </a:lnTo>
                  <a:lnTo>
                    <a:pt x="519736" y="1222330"/>
                  </a:lnTo>
                  <a:lnTo>
                    <a:pt x="566771" y="1227788"/>
                  </a:lnTo>
                  <a:lnTo>
                    <a:pt x="614818" y="1229637"/>
                  </a:lnTo>
                  <a:lnTo>
                    <a:pt x="11709203" y="1229637"/>
                  </a:lnTo>
                  <a:lnTo>
                    <a:pt x="11757250" y="1227788"/>
                  </a:lnTo>
                  <a:lnTo>
                    <a:pt x="11804286" y="1222330"/>
                  </a:lnTo>
                  <a:lnTo>
                    <a:pt x="11850174" y="1213400"/>
                  </a:lnTo>
                  <a:lnTo>
                    <a:pt x="11894777" y="1201135"/>
                  </a:lnTo>
                  <a:lnTo>
                    <a:pt x="11937959" y="1185672"/>
                  </a:lnTo>
                  <a:lnTo>
                    <a:pt x="11979583" y="1167147"/>
                  </a:lnTo>
                  <a:lnTo>
                    <a:pt x="12019512" y="1145698"/>
                  </a:lnTo>
                  <a:lnTo>
                    <a:pt x="12057609" y="1121460"/>
                  </a:lnTo>
                  <a:lnTo>
                    <a:pt x="12093739" y="1094570"/>
                  </a:lnTo>
                  <a:lnTo>
                    <a:pt x="12127764" y="1065166"/>
                  </a:lnTo>
                  <a:lnTo>
                    <a:pt x="12159547" y="1033383"/>
                  </a:lnTo>
                  <a:lnTo>
                    <a:pt x="12188952" y="999359"/>
                  </a:lnTo>
                  <a:lnTo>
                    <a:pt x="12215842" y="963229"/>
                  </a:lnTo>
                  <a:lnTo>
                    <a:pt x="12240080" y="925132"/>
                  </a:lnTo>
                  <a:lnTo>
                    <a:pt x="12261530" y="885203"/>
                  </a:lnTo>
                  <a:lnTo>
                    <a:pt x="12280055" y="843579"/>
                  </a:lnTo>
                  <a:lnTo>
                    <a:pt x="12295519" y="800396"/>
                  </a:lnTo>
                  <a:lnTo>
                    <a:pt x="12307784" y="755792"/>
                  </a:lnTo>
                  <a:lnTo>
                    <a:pt x="12316714" y="709904"/>
                  </a:lnTo>
                  <a:lnTo>
                    <a:pt x="12322172" y="662867"/>
                  </a:lnTo>
                  <a:lnTo>
                    <a:pt x="12324022" y="614818"/>
                  </a:lnTo>
                  <a:lnTo>
                    <a:pt x="12322172" y="566770"/>
                  </a:lnTo>
                  <a:lnTo>
                    <a:pt x="12316714" y="519733"/>
                  </a:lnTo>
                  <a:lnTo>
                    <a:pt x="12307784" y="473844"/>
                  </a:lnTo>
                  <a:lnTo>
                    <a:pt x="12295519" y="429241"/>
                  </a:lnTo>
                  <a:lnTo>
                    <a:pt x="12280055" y="386058"/>
                  </a:lnTo>
                  <a:lnTo>
                    <a:pt x="12261530" y="344434"/>
                  </a:lnTo>
                  <a:lnTo>
                    <a:pt x="12240080" y="304505"/>
                  </a:lnTo>
                  <a:lnTo>
                    <a:pt x="12215842" y="266408"/>
                  </a:lnTo>
                  <a:lnTo>
                    <a:pt x="12188952" y="230278"/>
                  </a:lnTo>
                  <a:lnTo>
                    <a:pt x="12159547" y="196254"/>
                  </a:lnTo>
                  <a:lnTo>
                    <a:pt x="12127764" y="164471"/>
                  </a:lnTo>
                  <a:lnTo>
                    <a:pt x="12093739" y="135067"/>
                  </a:lnTo>
                  <a:lnTo>
                    <a:pt x="12057609" y="108177"/>
                  </a:lnTo>
                  <a:lnTo>
                    <a:pt x="12019512" y="83939"/>
                  </a:lnTo>
                  <a:lnTo>
                    <a:pt x="11979583" y="62489"/>
                  </a:lnTo>
                  <a:lnTo>
                    <a:pt x="11937959" y="43965"/>
                  </a:lnTo>
                  <a:lnTo>
                    <a:pt x="11894777" y="28502"/>
                  </a:lnTo>
                  <a:lnTo>
                    <a:pt x="11850174" y="16237"/>
                  </a:lnTo>
                  <a:lnTo>
                    <a:pt x="11804286" y="7307"/>
                  </a:lnTo>
                  <a:lnTo>
                    <a:pt x="11757250" y="1849"/>
                  </a:lnTo>
                  <a:lnTo>
                    <a:pt x="11709203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90808" y="8466661"/>
              <a:ext cx="12324080" cy="1229995"/>
            </a:xfrm>
            <a:custGeom>
              <a:avLst/>
              <a:gdLst/>
              <a:ahLst/>
              <a:cxnLst/>
              <a:rect l="l" t="t" r="r" b="b"/>
              <a:pathLst>
                <a:path w="12324080" h="1229995">
                  <a:moveTo>
                    <a:pt x="614818" y="0"/>
                  </a:moveTo>
                  <a:lnTo>
                    <a:pt x="566771" y="1849"/>
                  </a:lnTo>
                  <a:lnTo>
                    <a:pt x="519736" y="7307"/>
                  </a:lnTo>
                  <a:lnTo>
                    <a:pt x="473848" y="16237"/>
                  </a:lnTo>
                  <a:lnTo>
                    <a:pt x="429245" y="28502"/>
                  </a:lnTo>
                  <a:lnTo>
                    <a:pt x="386063" y="43965"/>
                  </a:lnTo>
                  <a:lnTo>
                    <a:pt x="344439" y="62489"/>
                  </a:lnTo>
                  <a:lnTo>
                    <a:pt x="304510" y="83939"/>
                  </a:lnTo>
                  <a:lnTo>
                    <a:pt x="266412" y="108177"/>
                  </a:lnTo>
                  <a:lnTo>
                    <a:pt x="230283" y="135067"/>
                  </a:lnTo>
                  <a:lnTo>
                    <a:pt x="196258" y="164471"/>
                  </a:lnTo>
                  <a:lnTo>
                    <a:pt x="164475" y="196254"/>
                  </a:lnTo>
                  <a:lnTo>
                    <a:pt x="135070" y="230278"/>
                  </a:lnTo>
                  <a:lnTo>
                    <a:pt x="108180" y="266408"/>
                  </a:lnTo>
                  <a:lnTo>
                    <a:pt x="83941" y="304505"/>
                  </a:lnTo>
                  <a:lnTo>
                    <a:pt x="62491" y="344434"/>
                  </a:lnTo>
                  <a:lnTo>
                    <a:pt x="43966" y="386058"/>
                  </a:lnTo>
                  <a:lnTo>
                    <a:pt x="28503" y="429241"/>
                  </a:lnTo>
                  <a:lnTo>
                    <a:pt x="16238" y="473844"/>
                  </a:lnTo>
                  <a:lnTo>
                    <a:pt x="7308" y="519733"/>
                  </a:lnTo>
                  <a:lnTo>
                    <a:pt x="1849" y="566770"/>
                  </a:lnTo>
                  <a:lnTo>
                    <a:pt x="0" y="614818"/>
                  </a:lnTo>
                  <a:lnTo>
                    <a:pt x="1849" y="662867"/>
                  </a:lnTo>
                  <a:lnTo>
                    <a:pt x="7308" y="709904"/>
                  </a:lnTo>
                  <a:lnTo>
                    <a:pt x="16238" y="755792"/>
                  </a:lnTo>
                  <a:lnTo>
                    <a:pt x="28503" y="800396"/>
                  </a:lnTo>
                  <a:lnTo>
                    <a:pt x="43966" y="843579"/>
                  </a:lnTo>
                  <a:lnTo>
                    <a:pt x="62491" y="885203"/>
                  </a:lnTo>
                  <a:lnTo>
                    <a:pt x="83941" y="925132"/>
                  </a:lnTo>
                  <a:lnTo>
                    <a:pt x="108180" y="963229"/>
                  </a:lnTo>
                  <a:lnTo>
                    <a:pt x="135070" y="999359"/>
                  </a:lnTo>
                  <a:lnTo>
                    <a:pt x="164475" y="1033383"/>
                  </a:lnTo>
                  <a:lnTo>
                    <a:pt x="196258" y="1065166"/>
                  </a:lnTo>
                  <a:lnTo>
                    <a:pt x="230283" y="1094570"/>
                  </a:lnTo>
                  <a:lnTo>
                    <a:pt x="266412" y="1121460"/>
                  </a:lnTo>
                  <a:lnTo>
                    <a:pt x="304510" y="1145698"/>
                  </a:lnTo>
                  <a:lnTo>
                    <a:pt x="344439" y="1167147"/>
                  </a:lnTo>
                  <a:lnTo>
                    <a:pt x="386063" y="1185672"/>
                  </a:lnTo>
                  <a:lnTo>
                    <a:pt x="429245" y="1201135"/>
                  </a:lnTo>
                  <a:lnTo>
                    <a:pt x="473848" y="1213400"/>
                  </a:lnTo>
                  <a:lnTo>
                    <a:pt x="519736" y="1222330"/>
                  </a:lnTo>
                  <a:lnTo>
                    <a:pt x="566771" y="1227788"/>
                  </a:lnTo>
                  <a:lnTo>
                    <a:pt x="614818" y="1229637"/>
                  </a:lnTo>
                  <a:lnTo>
                    <a:pt x="11709203" y="1229637"/>
                  </a:lnTo>
                  <a:lnTo>
                    <a:pt x="11757250" y="1227788"/>
                  </a:lnTo>
                  <a:lnTo>
                    <a:pt x="11804286" y="1222330"/>
                  </a:lnTo>
                  <a:lnTo>
                    <a:pt x="11850174" y="1213400"/>
                  </a:lnTo>
                  <a:lnTo>
                    <a:pt x="11894777" y="1201135"/>
                  </a:lnTo>
                  <a:lnTo>
                    <a:pt x="11937959" y="1185672"/>
                  </a:lnTo>
                  <a:lnTo>
                    <a:pt x="11979583" y="1167147"/>
                  </a:lnTo>
                  <a:lnTo>
                    <a:pt x="12019512" y="1145698"/>
                  </a:lnTo>
                  <a:lnTo>
                    <a:pt x="12057609" y="1121460"/>
                  </a:lnTo>
                  <a:lnTo>
                    <a:pt x="12093739" y="1094570"/>
                  </a:lnTo>
                  <a:lnTo>
                    <a:pt x="12127764" y="1065166"/>
                  </a:lnTo>
                  <a:lnTo>
                    <a:pt x="12159547" y="1033383"/>
                  </a:lnTo>
                  <a:lnTo>
                    <a:pt x="12188952" y="999359"/>
                  </a:lnTo>
                  <a:lnTo>
                    <a:pt x="12215842" y="963229"/>
                  </a:lnTo>
                  <a:lnTo>
                    <a:pt x="12240080" y="925132"/>
                  </a:lnTo>
                  <a:lnTo>
                    <a:pt x="12261530" y="885203"/>
                  </a:lnTo>
                  <a:lnTo>
                    <a:pt x="12280055" y="843579"/>
                  </a:lnTo>
                  <a:lnTo>
                    <a:pt x="12295519" y="800396"/>
                  </a:lnTo>
                  <a:lnTo>
                    <a:pt x="12307784" y="755792"/>
                  </a:lnTo>
                  <a:lnTo>
                    <a:pt x="12316714" y="709904"/>
                  </a:lnTo>
                  <a:lnTo>
                    <a:pt x="12322172" y="662867"/>
                  </a:lnTo>
                  <a:lnTo>
                    <a:pt x="12324022" y="614818"/>
                  </a:lnTo>
                  <a:lnTo>
                    <a:pt x="12322172" y="566770"/>
                  </a:lnTo>
                  <a:lnTo>
                    <a:pt x="12316714" y="519733"/>
                  </a:lnTo>
                  <a:lnTo>
                    <a:pt x="12307784" y="473844"/>
                  </a:lnTo>
                  <a:lnTo>
                    <a:pt x="12295519" y="429241"/>
                  </a:lnTo>
                  <a:lnTo>
                    <a:pt x="12280055" y="386058"/>
                  </a:lnTo>
                  <a:lnTo>
                    <a:pt x="12261530" y="344434"/>
                  </a:lnTo>
                  <a:lnTo>
                    <a:pt x="12240080" y="304505"/>
                  </a:lnTo>
                  <a:lnTo>
                    <a:pt x="12215842" y="266408"/>
                  </a:lnTo>
                  <a:lnTo>
                    <a:pt x="12188952" y="230278"/>
                  </a:lnTo>
                  <a:lnTo>
                    <a:pt x="12159547" y="196254"/>
                  </a:lnTo>
                  <a:lnTo>
                    <a:pt x="12127764" y="164471"/>
                  </a:lnTo>
                  <a:lnTo>
                    <a:pt x="12093739" y="135067"/>
                  </a:lnTo>
                  <a:lnTo>
                    <a:pt x="12057609" y="108177"/>
                  </a:lnTo>
                  <a:lnTo>
                    <a:pt x="12019512" y="83939"/>
                  </a:lnTo>
                  <a:lnTo>
                    <a:pt x="11979583" y="62489"/>
                  </a:lnTo>
                  <a:lnTo>
                    <a:pt x="11937959" y="43965"/>
                  </a:lnTo>
                  <a:lnTo>
                    <a:pt x="11894777" y="28502"/>
                  </a:lnTo>
                  <a:lnTo>
                    <a:pt x="11850174" y="16237"/>
                  </a:lnTo>
                  <a:lnTo>
                    <a:pt x="11804286" y="7307"/>
                  </a:lnTo>
                  <a:lnTo>
                    <a:pt x="11757250" y="1849"/>
                  </a:lnTo>
                  <a:lnTo>
                    <a:pt x="11709203" y="0"/>
                  </a:lnTo>
                  <a:lnTo>
                    <a:pt x="614818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80837" y="8718008"/>
            <a:ext cx="994410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>
              <a:lnSpc>
                <a:spcPct val="124900"/>
              </a:lnSpc>
              <a:spcBef>
                <a:spcPts val="100"/>
              </a:spcBef>
            </a:pP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Decide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if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you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agree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‘yes’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versatile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0">
                <a:solidFill>
                  <a:srgbClr val="FFFFFF"/>
                </a:solidFill>
                <a:latin typeface="FrutigerLTPro-Bold"/>
                <a:cs typeface="FrutigerLTPro-Bold"/>
              </a:rPr>
              <a:t>contributor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all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rounder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or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0">
                <a:solidFill>
                  <a:srgbClr val="FFFFFF"/>
                </a:solidFill>
                <a:latin typeface="FrutigerLTPro-Bold"/>
                <a:cs typeface="FrutigerLTPro-Bold"/>
              </a:rPr>
              <a:t>developing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expert.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Then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review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5">
                <a:solidFill>
                  <a:srgbClr val="FFFFFF"/>
                </a:solidFill>
                <a:latin typeface="FrutigerLTPro-Bold"/>
                <a:cs typeface="FrutigerLTPro-Bold"/>
              </a:rPr>
              <a:t>the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associated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role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description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more</a:t>
            </a:r>
            <a:r>
              <a:rPr sz="1650" b="1" spc="-7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detail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the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Scope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for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Growth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5">
                <a:solidFill>
                  <a:srgbClr val="FFFFFF"/>
                </a:solidFill>
                <a:latin typeface="FrutigerLTPro-Bold"/>
                <a:cs typeface="FrutigerLTPro-Bold"/>
              </a:rPr>
              <a:t>Framework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confirm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your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place.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84629" y="5563967"/>
            <a:ext cx="453644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4455">
              <a:lnSpc>
                <a:spcPct val="124900"/>
              </a:lnSpc>
              <a:spcBef>
                <a:spcPts val="100"/>
              </a:spcBef>
            </a:pPr>
            <a:r>
              <a:rPr sz="1650">
                <a:latin typeface="FrutigerLTPro-Roman"/>
                <a:cs typeface="FrutigerLTPro-Roman"/>
              </a:rPr>
              <a:t>Do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have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the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desire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broaden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my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experience into</a:t>
            </a:r>
            <a:r>
              <a:rPr sz="1650" spc="-8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other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areas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within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my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current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expertise?</a:t>
            </a:r>
            <a:endParaRPr sz="1650">
              <a:latin typeface="FrutigerLTPro-Roman"/>
              <a:cs typeface="FrutigerLTPro-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36890" y="5563967"/>
            <a:ext cx="392557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5080" indent="-125095">
              <a:lnSpc>
                <a:spcPct val="124900"/>
              </a:lnSpc>
              <a:spcBef>
                <a:spcPts val="100"/>
              </a:spcBef>
            </a:pPr>
            <a:r>
              <a:rPr sz="1650">
                <a:latin typeface="FrutigerLTPro-Roman"/>
                <a:cs typeface="FrutigerLTPro-Roman"/>
              </a:rPr>
              <a:t>Am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4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new</a:t>
            </a:r>
            <a:r>
              <a:rPr sz="1650" spc="-4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in</a:t>
            </a:r>
            <a:r>
              <a:rPr sz="1650" spc="-4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my</a:t>
            </a:r>
            <a:r>
              <a:rPr sz="1650" spc="-4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current</a:t>
            </a:r>
            <a:r>
              <a:rPr sz="1650" spc="-4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role</a:t>
            </a:r>
            <a:r>
              <a:rPr sz="1650" spc="-4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and</a:t>
            </a:r>
            <a:r>
              <a:rPr sz="1650" spc="-4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/</a:t>
            </a:r>
            <a:r>
              <a:rPr sz="1650" spc="-4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or</a:t>
            </a:r>
            <a:r>
              <a:rPr sz="1650" spc="-4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still developing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my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capability</a:t>
            </a:r>
            <a:r>
              <a:rPr sz="1650" spc="-4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and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impact?</a:t>
            </a:r>
            <a:endParaRPr sz="1650">
              <a:latin typeface="FrutigerLTPro-Roman"/>
              <a:cs typeface="FrutigerLTPro-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1241" y="2708724"/>
            <a:ext cx="2527294" cy="72315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889493" y="2887439"/>
            <a:ext cx="185102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0">
                <a:solidFill>
                  <a:srgbClr val="FFFFFF"/>
                </a:solidFill>
                <a:latin typeface="FrutigerLTPro-Bold"/>
                <a:cs typeface="FrutigerLTPro-Bold"/>
              </a:rPr>
              <a:t>Continue</a:t>
            </a:r>
            <a:r>
              <a:rPr sz="2150" b="1" spc="-9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20">
                <a:solidFill>
                  <a:srgbClr val="FFFFFF"/>
                </a:solidFill>
                <a:latin typeface="FrutigerLTPro-Bold"/>
                <a:cs typeface="FrutigerLTPro-Bold"/>
              </a:rPr>
              <a:t>Here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78576" y="7113453"/>
            <a:ext cx="3545204" cy="1087755"/>
          </a:xfrm>
          <a:custGeom>
            <a:avLst/>
            <a:gdLst/>
            <a:ahLst/>
            <a:cxnLst/>
            <a:rect l="l" t="t" r="r" b="b"/>
            <a:pathLst>
              <a:path w="3545204" h="1087754">
                <a:moveTo>
                  <a:pt x="3307365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850005"/>
                </a:lnTo>
                <a:lnTo>
                  <a:pt x="4824" y="897858"/>
                </a:lnTo>
                <a:lnTo>
                  <a:pt x="18660" y="942428"/>
                </a:lnTo>
                <a:lnTo>
                  <a:pt x="40552" y="982761"/>
                </a:lnTo>
                <a:lnTo>
                  <a:pt x="69547" y="1017900"/>
                </a:lnTo>
                <a:lnTo>
                  <a:pt x="104689" y="1046893"/>
                </a:lnTo>
                <a:lnTo>
                  <a:pt x="145023" y="1068784"/>
                </a:lnTo>
                <a:lnTo>
                  <a:pt x="189594" y="1082619"/>
                </a:lnTo>
                <a:lnTo>
                  <a:pt x="237448" y="1087443"/>
                </a:lnTo>
                <a:lnTo>
                  <a:pt x="3307365" y="1087443"/>
                </a:lnTo>
                <a:lnTo>
                  <a:pt x="3355218" y="1082619"/>
                </a:lnTo>
                <a:lnTo>
                  <a:pt x="3399790" y="1068784"/>
                </a:lnTo>
                <a:lnTo>
                  <a:pt x="3440124" y="1046893"/>
                </a:lnTo>
                <a:lnTo>
                  <a:pt x="3475265" y="1017900"/>
                </a:lnTo>
                <a:lnTo>
                  <a:pt x="3504260" y="982761"/>
                </a:lnTo>
                <a:lnTo>
                  <a:pt x="3526153" y="942428"/>
                </a:lnTo>
                <a:lnTo>
                  <a:pt x="3539989" y="897858"/>
                </a:lnTo>
                <a:lnTo>
                  <a:pt x="3544813" y="850005"/>
                </a:lnTo>
                <a:lnTo>
                  <a:pt x="3544813" y="237448"/>
                </a:lnTo>
                <a:lnTo>
                  <a:pt x="3539989" y="189591"/>
                </a:lnTo>
                <a:lnTo>
                  <a:pt x="3526153" y="145018"/>
                </a:lnTo>
                <a:lnTo>
                  <a:pt x="3504260" y="104684"/>
                </a:lnTo>
                <a:lnTo>
                  <a:pt x="3475265" y="69543"/>
                </a:lnTo>
                <a:lnTo>
                  <a:pt x="3440124" y="40550"/>
                </a:lnTo>
                <a:lnTo>
                  <a:pt x="3399790" y="18658"/>
                </a:lnTo>
                <a:lnTo>
                  <a:pt x="3355218" y="4823"/>
                </a:lnTo>
                <a:lnTo>
                  <a:pt x="3307365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80006" y="7310983"/>
            <a:ext cx="1942464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8445" marR="5080" indent="-246379">
              <a:lnSpc>
                <a:spcPct val="100000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3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2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</a:t>
            </a:r>
            <a:r>
              <a:rPr sz="2150" b="1" spc="-25">
                <a:solidFill>
                  <a:srgbClr val="FFFFFF"/>
                </a:solidFill>
                <a:latin typeface="FrutigerLTPro-Bold"/>
                <a:cs typeface="FrutigerLTPro-Bold"/>
              </a:rPr>
              <a:t> versatile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contributor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69943" y="7113453"/>
            <a:ext cx="3545204" cy="1087755"/>
          </a:xfrm>
          <a:custGeom>
            <a:avLst/>
            <a:gdLst/>
            <a:ahLst/>
            <a:cxnLst/>
            <a:rect l="l" t="t" r="r" b="b"/>
            <a:pathLst>
              <a:path w="3545204" h="1087754">
                <a:moveTo>
                  <a:pt x="3307365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850005"/>
                </a:lnTo>
                <a:lnTo>
                  <a:pt x="4824" y="897858"/>
                </a:lnTo>
                <a:lnTo>
                  <a:pt x="18660" y="942428"/>
                </a:lnTo>
                <a:lnTo>
                  <a:pt x="40552" y="982761"/>
                </a:lnTo>
                <a:lnTo>
                  <a:pt x="69547" y="1017900"/>
                </a:lnTo>
                <a:lnTo>
                  <a:pt x="104689" y="1046893"/>
                </a:lnTo>
                <a:lnTo>
                  <a:pt x="145023" y="1068784"/>
                </a:lnTo>
                <a:lnTo>
                  <a:pt x="189594" y="1082619"/>
                </a:lnTo>
                <a:lnTo>
                  <a:pt x="237448" y="1087443"/>
                </a:lnTo>
                <a:lnTo>
                  <a:pt x="3307365" y="1087443"/>
                </a:lnTo>
                <a:lnTo>
                  <a:pt x="3355218" y="1082619"/>
                </a:lnTo>
                <a:lnTo>
                  <a:pt x="3399790" y="1068784"/>
                </a:lnTo>
                <a:lnTo>
                  <a:pt x="3440124" y="1046893"/>
                </a:lnTo>
                <a:lnTo>
                  <a:pt x="3475265" y="1017900"/>
                </a:lnTo>
                <a:lnTo>
                  <a:pt x="3504260" y="982761"/>
                </a:lnTo>
                <a:lnTo>
                  <a:pt x="3526153" y="942428"/>
                </a:lnTo>
                <a:lnTo>
                  <a:pt x="3539989" y="897858"/>
                </a:lnTo>
                <a:lnTo>
                  <a:pt x="3544813" y="850005"/>
                </a:lnTo>
                <a:lnTo>
                  <a:pt x="3544813" y="237448"/>
                </a:lnTo>
                <a:lnTo>
                  <a:pt x="3539989" y="189591"/>
                </a:lnTo>
                <a:lnTo>
                  <a:pt x="3526153" y="145018"/>
                </a:lnTo>
                <a:lnTo>
                  <a:pt x="3504260" y="104684"/>
                </a:lnTo>
                <a:lnTo>
                  <a:pt x="3475265" y="69543"/>
                </a:lnTo>
                <a:lnTo>
                  <a:pt x="3440124" y="40550"/>
                </a:lnTo>
                <a:lnTo>
                  <a:pt x="3399790" y="18658"/>
                </a:lnTo>
                <a:lnTo>
                  <a:pt x="3355218" y="4823"/>
                </a:lnTo>
                <a:lnTo>
                  <a:pt x="3307365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29297" y="7474329"/>
            <a:ext cx="242633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an</a:t>
            </a:r>
            <a:r>
              <a:rPr sz="21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all</a:t>
            </a:r>
            <a:r>
              <a:rPr sz="21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rounder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527274" y="7113453"/>
            <a:ext cx="3545204" cy="1087755"/>
          </a:xfrm>
          <a:custGeom>
            <a:avLst/>
            <a:gdLst/>
            <a:ahLst/>
            <a:cxnLst/>
            <a:rect l="l" t="t" r="r" b="b"/>
            <a:pathLst>
              <a:path w="3545205" h="1087754">
                <a:moveTo>
                  <a:pt x="3307365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850005"/>
                </a:lnTo>
                <a:lnTo>
                  <a:pt x="4824" y="897858"/>
                </a:lnTo>
                <a:lnTo>
                  <a:pt x="18660" y="942428"/>
                </a:lnTo>
                <a:lnTo>
                  <a:pt x="40552" y="982761"/>
                </a:lnTo>
                <a:lnTo>
                  <a:pt x="69547" y="1017900"/>
                </a:lnTo>
                <a:lnTo>
                  <a:pt x="104689" y="1046893"/>
                </a:lnTo>
                <a:lnTo>
                  <a:pt x="145023" y="1068784"/>
                </a:lnTo>
                <a:lnTo>
                  <a:pt x="189594" y="1082619"/>
                </a:lnTo>
                <a:lnTo>
                  <a:pt x="237448" y="1087443"/>
                </a:lnTo>
                <a:lnTo>
                  <a:pt x="3307365" y="1087443"/>
                </a:lnTo>
                <a:lnTo>
                  <a:pt x="3355218" y="1082619"/>
                </a:lnTo>
                <a:lnTo>
                  <a:pt x="3399790" y="1068784"/>
                </a:lnTo>
                <a:lnTo>
                  <a:pt x="3440124" y="1046893"/>
                </a:lnTo>
                <a:lnTo>
                  <a:pt x="3475265" y="1017900"/>
                </a:lnTo>
                <a:lnTo>
                  <a:pt x="3504260" y="982761"/>
                </a:lnTo>
                <a:lnTo>
                  <a:pt x="3526153" y="942428"/>
                </a:lnTo>
                <a:lnTo>
                  <a:pt x="3539989" y="897858"/>
                </a:lnTo>
                <a:lnTo>
                  <a:pt x="3544813" y="850005"/>
                </a:lnTo>
                <a:lnTo>
                  <a:pt x="3544813" y="237448"/>
                </a:lnTo>
                <a:lnTo>
                  <a:pt x="3539989" y="189591"/>
                </a:lnTo>
                <a:lnTo>
                  <a:pt x="3526153" y="145018"/>
                </a:lnTo>
                <a:lnTo>
                  <a:pt x="3504260" y="104684"/>
                </a:lnTo>
                <a:lnTo>
                  <a:pt x="3475265" y="69543"/>
                </a:lnTo>
                <a:lnTo>
                  <a:pt x="3440124" y="40550"/>
                </a:lnTo>
                <a:lnTo>
                  <a:pt x="3399790" y="18658"/>
                </a:lnTo>
                <a:lnTo>
                  <a:pt x="3355218" y="4823"/>
                </a:lnTo>
                <a:lnTo>
                  <a:pt x="3307365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705558" y="7474329"/>
            <a:ext cx="318833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</a:t>
            </a:r>
            <a:r>
              <a:rPr sz="21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25">
                <a:solidFill>
                  <a:srgbClr val="FFFFFF"/>
                </a:solidFill>
                <a:latin typeface="FrutigerLTPro-Bold"/>
                <a:cs typeface="FrutigerLTPro-Bold"/>
              </a:rPr>
              <a:t>developing</a:t>
            </a:r>
            <a:r>
              <a:rPr sz="21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expert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01691" y="4008426"/>
            <a:ext cx="2606040" cy="723265"/>
          </a:xfrm>
          <a:custGeom>
            <a:avLst/>
            <a:gdLst/>
            <a:ahLst/>
            <a:cxnLst/>
            <a:rect l="l" t="t" r="r" b="b"/>
            <a:pathLst>
              <a:path w="2606040" h="723264">
                <a:moveTo>
                  <a:pt x="2368011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485712"/>
                </a:lnTo>
                <a:lnTo>
                  <a:pt x="4824" y="533566"/>
                </a:lnTo>
                <a:lnTo>
                  <a:pt x="18660" y="578136"/>
                </a:lnTo>
                <a:lnTo>
                  <a:pt x="40552" y="618468"/>
                </a:lnTo>
                <a:lnTo>
                  <a:pt x="69547" y="653608"/>
                </a:lnTo>
                <a:lnTo>
                  <a:pt x="104689" y="682601"/>
                </a:lnTo>
                <a:lnTo>
                  <a:pt x="145023" y="704492"/>
                </a:lnTo>
                <a:lnTo>
                  <a:pt x="189594" y="718327"/>
                </a:lnTo>
                <a:lnTo>
                  <a:pt x="237448" y="723150"/>
                </a:lnTo>
                <a:lnTo>
                  <a:pt x="2368011" y="723150"/>
                </a:lnTo>
                <a:lnTo>
                  <a:pt x="2415865" y="718327"/>
                </a:lnTo>
                <a:lnTo>
                  <a:pt x="2460436" y="704492"/>
                </a:lnTo>
                <a:lnTo>
                  <a:pt x="2500770" y="682601"/>
                </a:lnTo>
                <a:lnTo>
                  <a:pt x="2535912" y="653608"/>
                </a:lnTo>
                <a:lnTo>
                  <a:pt x="2564907" y="618468"/>
                </a:lnTo>
                <a:lnTo>
                  <a:pt x="2586799" y="578136"/>
                </a:lnTo>
                <a:lnTo>
                  <a:pt x="2600635" y="533566"/>
                </a:lnTo>
                <a:lnTo>
                  <a:pt x="2605459" y="485712"/>
                </a:lnTo>
                <a:lnTo>
                  <a:pt x="2605459" y="237448"/>
                </a:lnTo>
                <a:lnTo>
                  <a:pt x="2600635" y="189591"/>
                </a:lnTo>
                <a:lnTo>
                  <a:pt x="2586799" y="145018"/>
                </a:lnTo>
                <a:lnTo>
                  <a:pt x="2564907" y="104684"/>
                </a:lnTo>
                <a:lnTo>
                  <a:pt x="2535912" y="69543"/>
                </a:lnTo>
                <a:lnTo>
                  <a:pt x="2500770" y="40550"/>
                </a:lnTo>
                <a:lnTo>
                  <a:pt x="2460436" y="18658"/>
                </a:lnTo>
                <a:lnTo>
                  <a:pt x="2415865" y="4823"/>
                </a:lnTo>
                <a:lnTo>
                  <a:pt x="2368011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99883" y="4187159"/>
            <a:ext cx="2124805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Breadth</a:t>
            </a:r>
            <a:endParaRPr sz="2150">
              <a:latin typeface="FrutigerLTPro-Bold"/>
              <a:cs typeface="FrutigerLTPro-Bol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702434" y="834688"/>
            <a:ext cx="15565755" cy="6278880"/>
            <a:chOff x="3702434" y="834688"/>
            <a:chExt cx="15565755" cy="6278880"/>
          </a:xfrm>
        </p:grpSpPr>
        <p:sp>
          <p:nvSpPr>
            <p:cNvPr id="28" name="object 28"/>
            <p:cNvSpPr/>
            <p:nvPr/>
          </p:nvSpPr>
          <p:spPr>
            <a:xfrm>
              <a:off x="3814892" y="4731593"/>
              <a:ext cx="0" cy="467995"/>
            </a:xfrm>
            <a:custGeom>
              <a:avLst/>
              <a:gdLst/>
              <a:ahLst/>
              <a:cxnLst/>
              <a:rect l="l" t="t" r="r" b="b"/>
              <a:pathLst>
                <a:path h="467995">
                  <a:moveTo>
                    <a:pt x="0" y="0"/>
                  </a:moveTo>
                  <a:lnTo>
                    <a:pt x="0" y="467472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50988" y="5126566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18" y="0"/>
                  </a:moveTo>
                  <a:lnTo>
                    <a:pt x="0" y="0"/>
                  </a:lnTo>
                  <a:lnTo>
                    <a:pt x="63903" y="175617"/>
                  </a:lnTo>
                  <a:lnTo>
                    <a:pt x="12781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14892" y="3441198"/>
              <a:ext cx="0" cy="467995"/>
            </a:xfrm>
            <a:custGeom>
              <a:avLst/>
              <a:gdLst/>
              <a:ahLst/>
              <a:cxnLst/>
              <a:rect l="l" t="t" r="r" b="b"/>
              <a:pathLst>
                <a:path h="467995">
                  <a:moveTo>
                    <a:pt x="0" y="0"/>
                  </a:moveTo>
                  <a:lnTo>
                    <a:pt x="0" y="467472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50988" y="3836173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18" y="0"/>
                  </a:moveTo>
                  <a:lnTo>
                    <a:pt x="0" y="0"/>
                  </a:lnTo>
                  <a:lnTo>
                    <a:pt x="63903" y="175617"/>
                  </a:lnTo>
                  <a:lnTo>
                    <a:pt x="12781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82330" y="5927471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40">
                  <a:moveTo>
                    <a:pt x="0" y="0"/>
                  </a:moveTo>
                  <a:lnTo>
                    <a:pt x="789452" y="0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99282" y="5863557"/>
              <a:ext cx="175895" cy="128270"/>
            </a:xfrm>
            <a:custGeom>
              <a:avLst/>
              <a:gdLst/>
              <a:ahLst/>
              <a:cxnLst/>
              <a:rect l="l" t="t" r="r" b="b"/>
              <a:pathLst>
                <a:path w="175895" h="128270">
                  <a:moveTo>
                    <a:pt x="0" y="0"/>
                  </a:moveTo>
                  <a:lnTo>
                    <a:pt x="0" y="127828"/>
                  </a:lnTo>
                  <a:lnTo>
                    <a:pt x="175628" y="63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66349" y="6552763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4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02434" y="6937825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42356" y="6552763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4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978441" y="6937825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289210" y="6552763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4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225296" y="6937825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69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729189" y="5927471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40">
                  <a:moveTo>
                    <a:pt x="0" y="0"/>
                  </a:moveTo>
                  <a:lnTo>
                    <a:pt x="789462" y="0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446142" y="5863557"/>
              <a:ext cx="175895" cy="128270"/>
            </a:xfrm>
            <a:custGeom>
              <a:avLst/>
              <a:gdLst/>
              <a:ahLst/>
              <a:cxnLst/>
              <a:rect l="l" t="t" r="r" b="b"/>
              <a:pathLst>
                <a:path w="175894" h="128270">
                  <a:moveTo>
                    <a:pt x="0" y="0"/>
                  </a:moveTo>
                  <a:lnTo>
                    <a:pt x="0" y="127828"/>
                  </a:lnTo>
                  <a:lnTo>
                    <a:pt x="175628" y="63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684103" y="845165"/>
              <a:ext cx="1573530" cy="635635"/>
            </a:xfrm>
            <a:custGeom>
              <a:avLst/>
              <a:gdLst/>
              <a:ahLst/>
              <a:cxnLst/>
              <a:rect l="l" t="t" r="r" b="b"/>
              <a:pathLst>
                <a:path w="1573530" h="635635">
                  <a:moveTo>
                    <a:pt x="1255396" y="0"/>
                  </a:moveTo>
                  <a:lnTo>
                    <a:pt x="317759" y="0"/>
                  </a:lnTo>
                  <a:lnTo>
                    <a:pt x="270804" y="3445"/>
                  </a:lnTo>
                  <a:lnTo>
                    <a:pt x="225987" y="13453"/>
                  </a:lnTo>
                  <a:lnTo>
                    <a:pt x="183801" y="29533"/>
                  </a:lnTo>
                  <a:lnTo>
                    <a:pt x="144737" y="51193"/>
                  </a:lnTo>
                  <a:lnTo>
                    <a:pt x="109286" y="77941"/>
                  </a:lnTo>
                  <a:lnTo>
                    <a:pt x="77941" y="109286"/>
                  </a:lnTo>
                  <a:lnTo>
                    <a:pt x="51193" y="144737"/>
                  </a:lnTo>
                  <a:lnTo>
                    <a:pt x="29533" y="183801"/>
                  </a:lnTo>
                  <a:lnTo>
                    <a:pt x="13453" y="225987"/>
                  </a:lnTo>
                  <a:lnTo>
                    <a:pt x="3445" y="270804"/>
                  </a:lnTo>
                  <a:lnTo>
                    <a:pt x="0" y="317759"/>
                  </a:lnTo>
                  <a:lnTo>
                    <a:pt x="3445" y="364713"/>
                  </a:lnTo>
                  <a:lnTo>
                    <a:pt x="13453" y="409527"/>
                  </a:lnTo>
                  <a:lnTo>
                    <a:pt x="29533" y="451712"/>
                  </a:lnTo>
                  <a:lnTo>
                    <a:pt x="51193" y="490774"/>
                  </a:lnTo>
                  <a:lnTo>
                    <a:pt x="77941" y="526224"/>
                  </a:lnTo>
                  <a:lnTo>
                    <a:pt x="109286" y="557568"/>
                  </a:lnTo>
                  <a:lnTo>
                    <a:pt x="144737" y="584316"/>
                  </a:lnTo>
                  <a:lnTo>
                    <a:pt x="183801" y="605975"/>
                  </a:lnTo>
                  <a:lnTo>
                    <a:pt x="225987" y="622055"/>
                  </a:lnTo>
                  <a:lnTo>
                    <a:pt x="270804" y="632064"/>
                  </a:lnTo>
                  <a:lnTo>
                    <a:pt x="317759" y="635509"/>
                  </a:lnTo>
                  <a:lnTo>
                    <a:pt x="1255396" y="635509"/>
                  </a:lnTo>
                  <a:lnTo>
                    <a:pt x="1302352" y="632064"/>
                  </a:lnTo>
                  <a:lnTo>
                    <a:pt x="1347168" y="622055"/>
                  </a:lnTo>
                  <a:lnTo>
                    <a:pt x="1389355" y="605975"/>
                  </a:lnTo>
                  <a:lnTo>
                    <a:pt x="1428419" y="584316"/>
                  </a:lnTo>
                  <a:lnTo>
                    <a:pt x="1463869" y="557568"/>
                  </a:lnTo>
                  <a:lnTo>
                    <a:pt x="1495214" y="526224"/>
                  </a:lnTo>
                  <a:lnTo>
                    <a:pt x="1521962" y="490774"/>
                  </a:lnTo>
                  <a:lnTo>
                    <a:pt x="1543622" y="451712"/>
                  </a:lnTo>
                  <a:lnTo>
                    <a:pt x="1559702" y="409527"/>
                  </a:lnTo>
                  <a:lnTo>
                    <a:pt x="1569710" y="364713"/>
                  </a:lnTo>
                  <a:lnTo>
                    <a:pt x="1573156" y="317759"/>
                  </a:lnTo>
                  <a:lnTo>
                    <a:pt x="1569710" y="270804"/>
                  </a:lnTo>
                  <a:lnTo>
                    <a:pt x="1559702" y="225987"/>
                  </a:lnTo>
                  <a:lnTo>
                    <a:pt x="1543622" y="183801"/>
                  </a:lnTo>
                  <a:lnTo>
                    <a:pt x="1521962" y="144737"/>
                  </a:lnTo>
                  <a:lnTo>
                    <a:pt x="1495214" y="109286"/>
                  </a:lnTo>
                  <a:lnTo>
                    <a:pt x="1463869" y="77941"/>
                  </a:lnTo>
                  <a:lnTo>
                    <a:pt x="1428419" y="51193"/>
                  </a:lnTo>
                  <a:lnTo>
                    <a:pt x="1389355" y="29533"/>
                  </a:lnTo>
                  <a:lnTo>
                    <a:pt x="1347168" y="13453"/>
                  </a:lnTo>
                  <a:lnTo>
                    <a:pt x="1302352" y="3445"/>
                  </a:lnTo>
                  <a:lnTo>
                    <a:pt x="1255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84103" y="845165"/>
              <a:ext cx="1573530" cy="635635"/>
            </a:xfrm>
            <a:custGeom>
              <a:avLst/>
              <a:gdLst/>
              <a:ahLst/>
              <a:cxnLst/>
              <a:rect l="l" t="t" r="r" b="b"/>
              <a:pathLst>
                <a:path w="1573530" h="635635">
                  <a:moveTo>
                    <a:pt x="317759" y="0"/>
                  </a:moveTo>
                  <a:lnTo>
                    <a:pt x="270804" y="3445"/>
                  </a:lnTo>
                  <a:lnTo>
                    <a:pt x="225987" y="13453"/>
                  </a:lnTo>
                  <a:lnTo>
                    <a:pt x="183801" y="29533"/>
                  </a:lnTo>
                  <a:lnTo>
                    <a:pt x="144737" y="51193"/>
                  </a:lnTo>
                  <a:lnTo>
                    <a:pt x="109286" y="77941"/>
                  </a:lnTo>
                  <a:lnTo>
                    <a:pt x="77941" y="109286"/>
                  </a:lnTo>
                  <a:lnTo>
                    <a:pt x="51193" y="144737"/>
                  </a:lnTo>
                  <a:lnTo>
                    <a:pt x="29533" y="183801"/>
                  </a:lnTo>
                  <a:lnTo>
                    <a:pt x="13453" y="225987"/>
                  </a:lnTo>
                  <a:lnTo>
                    <a:pt x="3445" y="270804"/>
                  </a:lnTo>
                  <a:lnTo>
                    <a:pt x="0" y="317759"/>
                  </a:lnTo>
                  <a:lnTo>
                    <a:pt x="3445" y="364713"/>
                  </a:lnTo>
                  <a:lnTo>
                    <a:pt x="13453" y="409527"/>
                  </a:lnTo>
                  <a:lnTo>
                    <a:pt x="29533" y="451712"/>
                  </a:lnTo>
                  <a:lnTo>
                    <a:pt x="51193" y="490774"/>
                  </a:lnTo>
                  <a:lnTo>
                    <a:pt x="77941" y="526224"/>
                  </a:lnTo>
                  <a:lnTo>
                    <a:pt x="109286" y="557568"/>
                  </a:lnTo>
                  <a:lnTo>
                    <a:pt x="144737" y="584316"/>
                  </a:lnTo>
                  <a:lnTo>
                    <a:pt x="183801" y="605975"/>
                  </a:lnTo>
                  <a:lnTo>
                    <a:pt x="225987" y="622055"/>
                  </a:lnTo>
                  <a:lnTo>
                    <a:pt x="270804" y="632064"/>
                  </a:lnTo>
                  <a:lnTo>
                    <a:pt x="317759" y="635509"/>
                  </a:lnTo>
                  <a:lnTo>
                    <a:pt x="1255396" y="635509"/>
                  </a:lnTo>
                  <a:lnTo>
                    <a:pt x="1302352" y="632064"/>
                  </a:lnTo>
                  <a:lnTo>
                    <a:pt x="1347168" y="622055"/>
                  </a:lnTo>
                  <a:lnTo>
                    <a:pt x="1389355" y="605975"/>
                  </a:lnTo>
                  <a:lnTo>
                    <a:pt x="1428419" y="584316"/>
                  </a:lnTo>
                  <a:lnTo>
                    <a:pt x="1463869" y="557568"/>
                  </a:lnTo>
                  <a:lnTo>
                    <a:pt x="1495214" y="526224"/>
                  </a:lnTo>
                  <a:lnTo>
                    <a:pt x="1521962" y="490774"/>
                  </a:lnTo>
                  <a:lnTo>
                    <a:pt x="1543622" y="451712"/>
                  </a:lnTo>
                  <a:lnTo>
                    <a:pt x="1559702" y="409527"/>
                  </a:lnTo>
                  <a:lnTo>
                    <a:pt x="1569710" y="364713"/>
                  </a:lnTo>
                  <a:lnTo>
                    <a:pt x="1573156" y="317759"/>
                  </a:lnTo>
                  <a:lnTo>
                    <a:pt x="1569710" y="270804"/>
                  </a:lnTo>
                  <a:lnTo>
                    <a:pt x="1559702" y="225987"/>
                  </a:lnTo>
                  <a:lnTo>
                    <a:pt x="1543622" y="183801"/>
                  </a:lnTo>
                  <a:lnTo>
                    <a:pt x="1521962" y="144737"/>
                  </a:lnTo>
                  <a:lnTo>
                    <a:pt x="1495214" y="109286"/>
                  </a:lnTo>
                  <a:lnTo>
                    <a:pt x="1463869" y="77941"/>
                  </a:lnTo>
                  <a:lnTo>
                    <a:pt x="1428419" y="51193"/>
                  </a:lnTo>
                  <a:lnTo>
                    <a:pt x="1389355" y="29533"/>
                  </a:lnTo>
                  <a:lnTo>
                    <a:pt x="1347168" y="13453"/>
                  </a:lnTo>
                  <a:lnTo>
                    <a:pt x="1302352" y="3445"/>
                  </a:lnTo>
                  <a:lnTo>
                    <a:pt x="1255396" y="0"/>
                  </a:lnTo>
                  <a:lnTo>
                    <a:pt x="317759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88125" y="917992"/>
              <a:ext cx="374156" cy="48985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534268" y="6009668"/>
            <a:ext cx="38798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5">
                <a:solidFill>
                  <a:srgbClr val="005EB8"/>
                </a:solidFill>
                <a:latin typeface="FrutigerLTPro-Bold"/>
                <a:cs typeface="FrutigerLTPro-Bold"/>
              </a:rPr>
              <a:t>No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43789" y="6600163"/>
            <a:ext cx="616467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96481" y="6600163"/>
            <a:ext cx="631004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619511" y="6600163"/>
            <a:ext cx="631004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781156" y="6009668"/>
            <a:ext cx="38798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5">
                <a:solidFill>
                  <a:srgbClr val="005EB8"/>
                </a:solidFill>
                <a:latin typeface="FrutigerLTPro-Bold"/>
                <a:cs typeface="FrutigerLTPro-Bold"/>
              </a:rPr>
              <a:t>No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364964" y="1028425"/>
            <a:ext cx="6762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10" dirty="0">
                <a:solidFill>
                  <a:srgbClr val="005EB8"/>
                </a:solidFill>
                <a:latin typeface="FrutigerLTPro-Bold"/>
                <a:cs typeface="FrutigerLTPro-Bold"/>
              </a:rPr>
              <a:t>Restart</a:t>
            </a:r>
            <a:endParaRPr sz="1500" dirty="0">
              <a:latin typeface="FrutigerLTPro-Bold"/>
              <a:cs typeface="FrutigerLTPro-Bold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77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>
                <a:solidFill>
                  <a:srgbClr val="005EB8"/>
                </a:solidFill>
              </a:rPr>
              <a:t>Finding</a:t>
            </a:r>
            <a:r>
              <a:rPr spc="-125">
                <a:solidFill>
                  <a:srgbClr val="005EB8"/>
                </a:solidFill>
              </a:rPr>
              <a:t> </a:t>
            </a:r>
            <a:r>
              <a:rPr>
                <a:solidFill>
                  <a:srgbClr val="005EB8"/>
                </a:solidFill>
              </a:rPr>
              <a:t>my</a:t>
            </a:r>
            <a:r>
              <a:rPr spc="-120">
                <a:solidFill>
                  <a:srgbClr val="005EB8"/>
                </a:solidFill>
              </a:rPr>
              <a:t> </a:t>
            </a:r>
            <a:r>
              <a:rPr>
                <a:solidFill>
                  <a:srgbClr val="005EB8"/>
                </a:solidFill>
              </a:rPr>
              <a:t>role</a:t>
            </a:r>
            <a:r>
              <a:rPr spc="-125">
                <a:solidFill>
                  <a:srgbClr val="005EB8"/>
                </a:solidFill>
              </a:rPr>
              <a:t> </a:t>
            </a:r>
            <a:r>
              <a:rPr>
                <a:solidFill>
                  <a:srgbClr val="005EB8"/>
                </a:solidFill>
              </a:rPr>
              <a:t>in</a:t>
            </a:r>
            <a:r>
              <a:rPr spc="-120">
                <a:solidFill>
                  <a:srgbClr val="005EB8"/>
                </a:solidFill>
              </a:rPr>
              <a:t> </a:t>
            </a:r>
            <a:r>
              <a:rPr spc="-10">
                <a:solidFill>
                  <a:srgbClr val="005EB8"/>
                </a:solidFill>
              </a:rPr>
              <a:t>Breadth</a:t>
            </a:r>
          </a:p>
        </p:txBody>
      </p:sp>
      <p:grpSp>
        <p:nvGrpSpPr>
          <p:cNvPr id="52" name="object 52"/>
          <p:cNvGrpSpPr/>
          <p:nvPr/>
        </p:nvGrpSpPr>
        <p:grpSpPr>
          <a:xfrm>
            <a:off x="16972480" y="10232060"/>
            <a:ext cx="2284501" cy="478158"/>
            <a:chOff x="16972480" y="10232060"/>
            <a:chExt cx="2284501" cy="478158"/>
          </a:xfrm>
        </p:grpSpPr>
        <p:sp>
          <p:nvSpPr>
            <p:cNvPr id="53" name="object 53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hlinkClick r:id="rId4" action="ppaction://hlinksldjump"/>
            </p:cNvPr>
            <p:cNvSpPr/>
            <p:nvPr/>
          </p:nvSpPr>
          <p:spPr>
            <a:xfrm>
              <a:off x="18917872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876547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>
              <a:hlinkClick r:id="" action="ppaction://hlinkshowjump?jump=previousslide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>
              <a:hlinkClick r:id="" action="ppaction://hlinkshowjump?jump=nextslide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04232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13</a:t>
            </a:fld>
            <a:endParaRPr spc="-25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22808" y="0"/>
            <a:ext cx="11981815" cy="11308715"/>
          </a:xfrm>
          <a:custGeom>
            <a:avLst/>
            <a:gdLst/>
            <a:ahLst/>
            <a:cxnLst/>
            <a:rect l="l" t="t" r="r" b="b"/>
            <a:pathLst>
              <a:path w="11981815" h="11308715">
                <a:moveTo>
                  <a:pt x="11981290" y="0"/>
                </a:moveTo>
                <a:lnTo>
                  <a:pt x="3215800" y="0"/>
                </a:lnTo>
                <a:lnTo>
                  <a:pt x="3145190" y="78625"/>
                </a:lnTo>
                <a:lnTo>
                  <a:pt x="3044704" y="192213"/>
                </a:lnTo>
                <a:lnTo>
                  <a:pt x="2945119" y="306724"/>
                </a:lnTo>
                <a:lnTo>
                  <a:pt x="2895677" y="364322"/>
                </a:lnTo>
                <a:lnTo>
                  <a:pt x="2846475" y="422146"/>
                </a:lnTo>
                <a:lnTo>
                  <a:pt x="2797519" y="480195"/>
                </a:lnTo>
                <a:lnTo>
                  <a:pt x="2748813" y="538465"/>
                </a:lnTo>
                <a:lnTo>
                  <a:pt x="2700362" y="596956"/>
                </a:lnTo>
                <a:lnTo>
                  <a:pt x="2652172" y="655666"/>
                </a:lnTo>
                <a:lnTo>
                  <a:pt x="2604247" y="714593"/>
                </a:lnTo>
                <a:lnTo>
                  <a:pt x="2556593" y="773736"/>
                </a:lnTo>
                <a:lnTo>
                  <a:pt x="2509214" y="833092"/>
                </a:lnTo>
                <a:lnTo>
                  <a:pt x="2462115" y="892660"/>
                </a:lnTo>
                <a:lnTo>
                  <a:pt x="2415302" y="952438"/>
                </a:lnTo>
                <a:lnTo>
                  <a:pt x="2368779" y="1012425"/>
                </a:lnTo>
                <a:lnTo>
                  <a:pt x="2322552" y="1072618"/>
                </a:lnTo>
                <a:lnTo>
                  <a:pt x="2276625" y="1133016"/>
                </a:lnTo>
                <a:lnTo>
                  <a:pt x="2231004" y="1193618"/>
                </a:lnTo>
                <a:lnTo>
                  <a:pt x="2185693" y="1254421"/>
                </a:lnTo>
                <a:lnTo>
                  <a:pt x="2140697" y="1315423"/>
                </a:lnTo>
                <a:lnTo>
                  <a:pt x="2096023" y="1376624"/>
                </a:lnTo>
                <a:lnTo>
                  <a:pt x="2051673" y="1438020"/>
                </a:lnTo>
                <a:lnTo>
                  <a:pt x="2007654" y="1499611"/>
                </a:lnTo>
                <a:lnTo>
                  <a:pt x="1963971" y="1561395"/>
                </a:lnTo>
                <a:lnTo>
                  <a:pt x="1920628" y="1623370"/>
                </a:lnTo>
                <a:lnTo>
                  <a:pt x="1877631" y="1685534"/>
                </a:lnTo>
                <a:lnTo>
                  <a:pt x="1834984" y="1747886"/>
                </a:lnTo>
                <a:lnTo>
                  <a:pt x="1792693" y="1810423"/>
                </a:lnTo>
                <a:lnTo>
                  <a:pt x="1750763" y="1873144"/>
                </a:lnTo>
                <a:lnTo>
                  <a:pt x="1709197" y="1936047"/>
                </a:lnTo>
                <a:lnTo>
                  <a:pt x="1668003" y="1999131"/>
                </a:lnTo>
                <a:lnTo>
                  <a:pt x="1627184" y="2062394"/>
                </a:lnTo>
                <a:lnTo>
                  <a:pt x="1586746" y="2125834"/>
                </a:lnTo>
                <a:lnTo>
                  <a:pt x="1546693" y="2189448"/>
                </a:lnTo>
                <a:lnTo>
                  <a:pt x="1507031" y="2253237"/>
                </a:lnTo>
                <a:lnTo>
                  <a:pt x="1467765" y="2317197"/>
                </a:lnTo>
                <a:lnTo>
                  <a:pt x="1428899" y="2381327"/>
                </a:lnTo>
                <a:lnTo>
                  <a:pt x="1390439" y="2445626"/>
                </a:lnTo>
                <a:lnTo>
                  <a:pt x="1352390" y="2510091"/>
                </a:lnTo>
                <a:lnTo>
                  <a:pt x="1314756" y="2574721"/>
                </a:lnTo>
                <a:lnTo>
                  <a:pt x="1277543" y="2639513"/>
                </a:lnTo>
                <a:lnTo>
                  <a:pt x="1240756" y="2704468"/>
                </a:lnTo>
                <a:lnTo>
                  <a:pt x="1204399" y="2769581"/>
                </a:lnTo>
                <a:lnTo>
                  <a:pt x="1168478" y="2834853"/>
                </a:lnTo>
                <a:lnTo>
                  <a:pt x="1132998" y="2900280"/>
                </a:lnTo>
                <a:lnTo>
                  <a:pt x="1097963" y="2965862"/>
                </a:lnTo>
                <a:lnTo>
                  <a:pt x="1063379" y="3031597"/>
                </a:lnTo>
                <a:lnTo>
                  <a:pt x="1029251" y="3097482"/>
                </a:lnTo>
                <a:lnTo>
                  <a:pt x="995584" y="3163516"/>
                </a:lnTo>
                <a:lnTo>
                  <a:pt x="962382" y="3229698"/>
                </a:lnTo>
                <a:lnTo>
                  <a:pt x="929652" y="3296025"/>
                </a:lnTo>
                <a:lnTo>
                  <a:pt x="897397" y="3362496"/>
                </a:lnTo>
                <a:lnTo>
                  <a:pt x="865622" y="3429110"/>
                </a:lnTo>
                <a:lnTo>
                  <a:pt x="834334" y="3495863"/>
                </a:lnTo>
                <a:lnTo>
                  <a:pt x="803536" y="3562755"/>
                </a:lnTo>
                <a:lnTo>
                  <a:pt x="773234" y="3629784"/>
                </a:lnTo>
                <a:lnTo>
                  <a:pt x="743433" y="3696949"/>
                </a:lnTo>
                <a:lnTo>
                  <a:pt x="714138" y="3764246"/>
                </a:lnTo>
                <a:lnTo>
                  <a:pt x="685354" y="3831675"/>
                </a:lnTo>
                <a:lnTo>
                  <a:pt x="657085" y="3899234"/>
                </a:lnTo>
                <a:lnTo>
                  <a:pt x="629338" y="3966922"/>
                </a:lnTo>
                <a:lnTo>
                  <a:pt x="602116" y="4034735"/>
                </a:lnTo>
                <a:lnTo>
                  <a:pt x="575425" y="4102673"/>
                </a:lnTo>
                <a:lnTo>
                  <a:pt x="549270" y="4170735"/>
                </a:lnTo>
                <a:lnTo>
                  <a:pt x="523656" y="4238917"/>
                </a:lnTo>
                <a:lnTo>
                  <a:pt x="498588" y="4307219"/>
                </a:lnTo>
                <a:lnTo>
                  <a:pt x="474071" y="4375638"/>
                </a:lnTo>
                <a:lnTo>
                  <a:pt x="450109" y="4444173"/>
                </a:lnTo>
                <a:lnTo>
                  <a:pt x="426709" y="4512823"/>
                </a:lnTo>
                <a:lnTo>
                  <a:pt x="403874" y="4581585"/>
                </a:lnTo>
                <a:lnTo>
                  <a:pt x="381611" y="4650457"/>
                </a:lnTo>
                <a:lnTo>
                  <a:pt x="359923" y="4719439"/>
                </a:lnTo>
                <a:lnTo>
                  <a:pt x="338816" y="4788528"/>
                </a:lnTo>
                <a:lnTo>
                  <a:pt x="318296" y="4857722"/>
                </a:lnTo>
                <a:lnTo>
                  <a:pt x="298366" y="4927020"/>
                </a:lnTo>
                <a:lnTo>
                  <a:pt x="279032" y="4996420"/>
                </a:lnTo>
                <a:lnTo>
                  <a:pt x="260300" y="5065920"/>
                </a:lnTo>
                <a:lnTo>
                  <a:pt x="242173" y="5135518"/>
                </a:lnTo>
                <a:lnTo>
                  <a:pt x="224657" y="5205214"/>
                </a:lnTo>
                <a:lnTo>
                  <a:pt x="207758" y="5275004"/>
                </a:lnTo>
                <a:lnTo>
                  <a:pt x="191479" y="5344888"/>
                </a:lnTo>
                <a:lnTo>
                  <a:pt x="175827" y="5414863"/>
                </a:lnTo>
                <a:lnTo>
                  <a:pt x="160805" y="5484927"/>
                </a:lnTo>
                <a:lnTo>
                  <a:pt x="146420" y="5555080"/>
                </a:lnTo>
                <a:lnTo>
                  <a:pt x="132675" y="5625319"/>
                </a:lnTo>
                <a:lnTo>
                  <a:pt x="119577" y="5695643"/>
                </a:lnTo>
                <a:lnTo>
                  <a:pt x="107130" y="5766049"/>
                </a:lnTo>
                <a:lnTo>
                  <a:pt x="95339" y="5836536"/>
                </a:lnTo>
                <a:lnTo>
                  <a:pt x="84209" y="5907103"/>
                </a:lnTo>
                <a:lnTo>
                  <a:pt x="73745" y="5977747"/>
                </a:lnTo>
                <a:lnTo>
                  <a:pt x="63953" y="6048467"/>
                </a:lnTo>
                <a:lnTo>
                  <a:pt x="54836" y="6119261"/>
                </a:lnTo>
                <a:lnTo>
                  <a:pt x="46401" y="6190128"/>
                </a:lnTo>
                <a:lnTo>
                  <a:pt x="38651" y="6261064"/>
                </a:lnTo>
                <a:lnTo>
                  <a:pt x="31593" y="6332070"/>
                </a:lnTo>
                <a:lnTo>
                  <a:pt x="25231" y="6403143"/>
                </a:lnTo>
                <a:lnTo>
                  <a:pt x="19571" y="6474281"/>
                </a:lnTo>
                <a:lnTo>
                  <a:pt x="14616" y="6545482"/>
                </a:lnTo>
                <a:lnTo>
                  <a:pt x="10373" y="6616746"/>
                </a:lnTo>
                <a:lnTo>
                  <a:pt x="6846" y="6688069"/>
                </a:lnTo>
                <a:lnTo>
                  <a:pt x="4040" y="6759451"/>
                </a:lnTo>
                <a:lnTo>
                  <a:pt x="1960" y="6830890"/>
                </a:lnTo>
                <a:lnTo>
                  <a:pt x="612" y="6902383"/>
                </a:lnTo>
                <a:lnTo>
                  <a:pt x="0" y="6973929"/>
                </a:lnTo>
                <a:lnTo>
                  <a:pt x="129" y="7045527"/>
                </a:lnTo>
                <a:lnTo>
                  <a:pt x="1004" y="7117175"/>
                </a:lnTo>
                <a:lnTo>
                  <a:pt x="2631" y="7188870"/>
                </a:lnTo>
                <a:lnTo>
                  <a:pt x="5013" y="7260611"/>
                </a:lnTo>
                <a:lnTo>
                  <a:pt x="8158" y="7332397"/>
                </a:lnTo>
                <a:lnTo>
                  <a:pt x="12068" y="7404225"/>
                </a:lnTo>
                <a:lnTo>
                  <a:pt x="16750" y="7476095"/>
                </a:lnTo>
                <a:lnTo>
                  <a:pt x="22208" y="7548003"/>
                </a:lnTo>
                <a:lnTo>
                  <a:pt x="28447" y="7619949"/>
                </a:lnTo>
                <a:lnTo>
                  <a:pt x="35473" y="7691930"/>
                </a:lnTo>
                <a:lnTo>
                  <a:pt x="43290" y="7763946"/>
                </a:lnTo>
                <a:lnTo>
                  <a:pt x="51904" y="7835993"/>
                </a:lnTo>
                <a:lnTo>
                  <a:pt x="61319" y="7908071"/>
                </a:lnTo>
                <a:lnTo>
                  <a:pt x="71540" y="7980178"/>
                </a:lnTo>
                <a:lnTo>
                  <a:pt x="82573" y="8052311"/>
                </a:lnTo>
                <a:lnTo>
                  <a:pt x="94422" y="8124470"/>
                </a:lnTo>
                <a:lnTo>
                  <a:pt x="107092" y="8196652"/>
                </a:lnTo>
                <a:lnTo>
                  <a:pt x="120589" y="8268856"/>
                </a:lnTo>
                <a:lnTo>
                  <a:pt x="134917" y="8341080"/>
                </a:lnTo>
                <a:lnTo>
                  <a:pt x="150082" y="8413322"/>
                </a:lnTo>
                <a:lnTo>
                  <a:pt x="166088" y="8485580"/>
                </a:lnTo>
                <a:lnTo>
                  <a:pt x="182940" y="8557854"/>
                </a:lnTo>
                <a:lnTo>
                  <a:pt x="200644" y="8630140"/>
                </a:lnTo>
                <a:lnTo>
                  <a:pt x="219205" y="8702437"/>
                </a:lnTo>
                <a:lnTo>
                  <a:pt x="238627" y="8774744"/>
                </a:lnTo>
                <a:lnTo>
                  <a:pt x="258915" y="8847059"/>
                </a:lnTo>
                <a:lnTo>
                  <a:pt x="280075" y="8919379"/>
                </a:lnTo>
                <a:lnTo>
                  <a:pt x="302111" y="8991704"/>
                </a:lnTo>
                <a:lnTo>
                  <a:pt x="325029" y="9064031"/>
                </a:lnTo>
                <a:lnTo>
                  <a:pt x="348834" y="9136359"/>
                </a:lnTo>
                <a:lnTo>
                  <a:pt x="373530" y="9208686"/>
                </a:lnTo>
                <a:lnTo>
                  <a:pt x="399122" y="9281011"/>
                </a:lnTo>
                <a:lnTo>
                  <a:pt x="425616" y="9353331"/>
                </a:lnTo>
                <a:lnTo>
                  <a:pt x="453017" y="9425644"/>
                </a:lnTo>
                <a:lnTo>
                  <a:pt x="481329" y="9497950"/>
                </a:lnTo>
                <a:lnTo>
                  <a:pt x="510558" y="9570246"/>
                </a:lnTo>
                <a:lnTo>
                  <a:pt x="540708" y="9642530"/>
                </a:lnTo>
                <a:lnTo>
                  <a:pt x="571785" y="9714801"/>
                </a:lnTo>
                <a:lnTo>
                  <a:pt x="603794" y="9787058"/>
                </a:lnTo>
                <a:lnTo>
                  <a:pt x="636739" y="9859297"/>
                </a:lnTo>
                <a:lnTo>
                  <a:pt x="670625" y="9931519"/>
                </a:lnTo>
                <a:lnTo>
                  <a:pt x="705459" y="10003719"/>
                </a:lnTo>
                <a:lnTo>
                  <a:pt x="741244" y="10075899"/>
                </a:lnTo>
                <a:lnTo>
                  <a:pt x="777985" y="10148054"/>
                </a:lnTo>
                <a:lnTo>
                  <a:pt x="804806" y="10199589"/>
                </a:lnTo>
                <a:lnTo>
                  <a:pt x="831831" y="10250627"/>
                </a:lnTo>
                <a:lnTo>
                  <a:pt x="859059" y="10301169"/>
                </a:lnTo>
                <a:lnTo>
                  <a:pt x="886491" y="10351219"/>
                </a:lnTo>
                <a:lnTo>
                  <a:pt x="914124" y="10400777"/>
                </a:lnTo>
                <a:lnTo>
                  <a:pt x="941958" y="10449845"/>
                </a:lnTo>
                <a:lnTo>
                  <a:pt x="969992" y="10498426"/>
                </a:lnTo>
                <a:lnTo>
                  <a:pt x="998225" y="10546520"/>
                </a:lnTo>
                <a:lnTo>
                  <a:pt x="1026656" y="10594131"/>
                </a:lnTo>
                <a:lnTo>
                  <a:pt x="1055284" y="10641259"/>
                </a:lnTo>
                <a:lnTo>
                  <a:pt x="1084108" y="10687906"/>
                </a:lnTo>
                <a:lnTo>
                  <a:pt x="1113128" y="10734075"/>
                </a:lnTo>
                <a:lnTo>
                  <a:pt x="1142342" y="10779767"/>
                </a:lnTo>
                <a:lnTo>
                  <a:pt x="1171750" y="10824985"/>
                </a:lnTo>
                <a:lnTo>
                  <a:pt x="1201350" y="10869729"/>
                </a:lnTo>
                <a:lnTo>
                  <a:pt x="1231141" y="10914001"/>
                </a:lnTo>
                <a:lnTo>
                  <a:pt x="1261124" y="10957805"/>
                </a:lnTo>
                <a:lnTo>
                  <a:pt x="1291295" y="11001140"/>
                </a:lnTo>
                <a:lnTo>
                  <a:pt x="1321656" y="11044010"/>
                </a:lnTo>
                <a:lnTo>
                  <a:pt x="1352205" y="11086416"/>
                </a:lnTo>
                <a:lnTo>
                  <a:pt x="1382940" y="11128360"/>
                </a:lnTo>
                <a:lnTo>
                  <a:pt x="1413861" y="11169844"/>
                </a:lnTo>
                <a:lnTo>
                  <a:pt x="1444968" y="11210869"/>
                </a:lnTo>
                <a:lnTo>
                  <a:pt x="1476258" y="11251438"/>
                </a:lnTo>
                <a:lnTo>
                  <a:pt x="1507732" y="11291551"/>
                </a:lnTo>
                <a:lnTo>
                  <a:pt x="1521304" y="11308556"/>
                </a:lnTo>
                <a:lnTo>
                  <a:pt x="11981290" y="11308556"/>
                </a:lnTo>
                <a:lnTo>
                  <a:pt x="11981290" y="0"/>
                </a:lnTo>
                <a:close/>
              </a:path>
            </a:pathLst>
          </a:custGeom>
          <a:solidFill>
            <a:srgbClr val="E5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74572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74572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78826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78826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hlinkClick r:id="rId2" action="ppaction://hlinksldjump"/>
          </p:cNvPr>
          <p:cNvSpPr/>
          <p:nvPr/>
        </p:nvSpPr>
        <p:spPr>
          <a:xfrm>
            <a:off x="18917873" y="10427830"/>
            <a:ext cx="200025" cy="156845"/>
          </a:xfrm>
          <a:custGeom>
            <a:avLst/>
            <a:gdLst/>
            <a:ahLst/>
            <a:cxnLst/>
            <a:rect l="l" t="t" r="r" b="b"/>
            <a:pathLst>
              <a:path w="200025" h="156845">
                <a:moveTo>
                  <a:pt x="0" y="0"/>
                </a:moveTo>
                <a:lnTo>
                  <a:pt x="0" y="156435"/>
                </a:lnTo>
                <a:lnTo>
                  <a:pt x="199543" y="156435"/>
                </a:lnTo>
                <a:lnTo>
                  <a:pt x="199543" y="0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76547" y="10322759"/>
            <a:ext cx="282575" cy="141605"/>
          </a:xfrm>
          <a:custGeom>
            <a:avLst/>
            <a:gdLst/>
            <a:ahLst/>
            <a:cxnLst/>
            <a:rect l="l" t="t" r="r" b="b"/>
            <a:pathLst>
              <a:path w="282575" h="141604">
                <a:moveTo>
                  <a:pt x="282200" y="141105"/>
                </a:moveTo>
                <a:lnTo>
                  <a:pt x="141095" y="0"/>
                </a:lnTo>
                <a:lnTo>
                  <a:pt x="0" y="141105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72481" y="10232062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72481" y="10232062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477650"/>
                </a:move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hlinkClick r:id="" action="ppaction://hlinkshowjump?jump=previousslid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2552" y="10365995"/>
            <a:ext cx="230072" cy="20978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8176737" y="1023206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76737" y="1023206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>
            <a:hlinkClick r:id="" action="ppaction://hlinkshowjump?jump=nextslide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04233" y="10365995"/>
            <a:ext cx="230072" cy="20978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24970" y="4203480"/>
            <a:ext cx="6156176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>
                <a:solidFill>
                  <a:srgbClr val="005EB8"/>
                </a:solidFill>
              </a:rPr>
              <a:t>Definitions:</a:t>
            </a:r>
            <a:r>
              <a:rPr spc="-275">
                <a:solidFill>
                  <a:srgbClr val="005EB8"/>
                </a:solidFill>
              </a:rPr>
              <a:t> </a:t>
            </a:r>
            <a:r>
              <a:rPr spc="-10">
                <a:solidFill>
                  <a:srgbClr val="005EB8"/>
                </a:solidFill>
              </a:rPr>
              <a:t>Breadth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14</a:t>
            </a:fld>
            <a:endParaRPr spc="-25"/>
          </a:p>
        </p:txBody>
      </p:sp>
      <p:sp>
        <p:nvSpPr>
          <p:cNvPr id="18" name="object 18"/>
          <p:cNvSpPr txBox="1"/>
          <p:nvPr/>
        </p:nvSpPr>
        <p:spPr>
          <a:xfrm>
            <a:off x="824970" y="5310200"/>
            <a:ext cx="6659245" cy="170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95"/>
              </a:spcBef>
            </a:pP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Breadth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is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about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building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our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669ED4"/>
                </a:solidFill>
                <a:latin typeface="FrutigerLTPro-Roman"/>
                <a:cs typeface="FrutigerLTPro-Roman"/>
              </a:rPr>
              <a:t>people’s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careers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beyond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a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single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specialism.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They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spc="-20">
                <a:solidFill>
                  <a:srgbClr val="669ED4"/>
                </a:solidFill>
                <a:latin typeface="FrutigerLTPro-Roman"/>
                <a:cs typeface="FrutigerLTPro-Roman"/>
              </a:rPr>
              <a:t>have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a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desire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to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move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into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larger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or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more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669ED4"/>
                </a:solidFill>
                <a:latin typeface="FrutigerLTPro-Roman"/>
                <a:cs typeface="FrutigerLTPro-Roman"/>
              </a:rPr>
              <a:t>complex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roles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within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a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similar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function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669ED4"/>
                </a:solidFill>
                <a:latin typeface="FrutigerLTPro-Roman"/>
                <a:cs typeface="FrutigerLTPro-Roman"/>
              </a:rPr>
              <a:t>or</a:t>
            </a:r>
            <a:r>
              <a:rPr sz="2450" spc="5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669ED4"/>
                </a:solidFill>
                <a:latin typeface="FrutigerLTPro-Roman"/>
                <a:cs typeface="FrutigerLTPro-Roman"/>
              </a:rPr>
              <a:t>discipline.</a:t>
            </a:r>
            <a:endParaRPr sz="2450">
              <a:latin typeface="FrutigerLTPro-Roman"/>
              <a:cs typeface="FrutigerLTPro-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5C1A9D-9A34-8A23-4737-A2F6F75032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356" y="2111087"/>
            <a:ext cx="9281626" cy="63744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70" y="837664"/>
            <a:ext cx="18428970" cy="9633585"/>
            <a:chOff x="837670" y="837664"/>
            <a:chExt cx="18428970" cy="9633585"/>
          </a:xfrm>
        </p:grpSpPr>
        <p:sp>
          <p:nvSpPr>
            <p:cNvPr id="3" name="object 3"/>
            <p:cNvSpPr/>
            <p:nvPr/>
          </p:nvSpPr>
          <p:spPr>
            <a:xfrm>
              <a:off x="1870432" y="848141"/>
              <a:ext cx="17385665" cy="9612630"/>
            </a:xfrm>
            <a:custGeom>
              <a:avLst/>
              <a:gdLst/>
              <a:ahLst/>
              <a:cxnLst/>
              <a:rect l="l" t="t" r="r" b="b"/>
              <a:pathLst>
                <a:path w="17385665" h="9612630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15454"/>
                  </a:lnTo>
                  <a:lnTo>
                    <a:pt x="3884" y="9363601"/>
                  </a:lnTo>
                  <a:lnTo>
                    <a:pt x="15131" y="9409273"/>
                  </a:lnTo>
                  <a:lnTo>
                    <a:pt x="33129" y="9451861"/>
                  </a:lnTo>
                  <a:lnTo>
                    <a:pt x="57266" y="9490753"/>
                  </a:lnTo>
                  <a:lnTo>
                    <a:pt x="86933" y="9525338"/>
                  </a:lnTo>
                  <a:lnTo>
                    <a:pt x="121517" y="9555005"/>
                  </a:lnTo>
                  <a:lnTo>
                    <a:pt x="160407" y="9579143"/>
                  </a:lnTo>
                  <a:lnTo>
                    <a:pt x="202993" y="9597141"/>
                  </a:lnTo>
                  <a:lnTo>
                    <a:pt x="248664" y="9608388"/>
                  </a:lnTo>
                  <a:lnTo>
                    <a:pt x="296807" y="9612272"/>
                  </a:lnTo>
                  <a:lnTo>
                    <a:pt x="17088715" y="9612272"/>
                  </a:lnTo>
                  <a:lnTo>
                    <a:pt x="17136858" y="9608388"/>
                  </a:lnTo>
                  <a:lnTo>
                    <a:pt x="17182529" y="9597141"/>
                  </a:lnTo>
                  <a:lnTo>
                    <a:pt x="17225115" y="9579143"/>
                  </a:lnTo>
                  <a:lnTo>
                    <a:pt x="17264005" y="9555005"/>
                  </a:lnTo>
                  <a:lnTo>
                    <a:pt x="17298589" y="9525338"/>
                  </a:lnTo>
                  <a:lnTo>
                    <a:pt x="17328256" y="9490753"/>
                  </a:lnTo>
                  <a:lnTo>
                    <a:pt x="17352393" y="9451861"/>
                  </a:lnTo>
                  <a:lnTo>
                    <a:pt x="17370391" y="9409273"/>
                  </a:lnTo>
                  <a:lnTo>
                    <a:pt x="17381638" y="9363601"/>
                  </a:lnTo>
                  <a:lnTo>
                    <a:pt x="17385522" y="9315454"/>
                  </a:lnTo>
                  <a:lnTo>
                    <a:pt x="17385522" y="296818"/>
                  </a:lnTo>
                  <a:lnTo>
                    <a:pt x="17381638" y="248671"/>
                  </a:lnTo>
                  <a:lnTo>
                    <a:pt x="17370391" y="202999"/>
                  </a:lnTo>
                  <a:lnTo>
                    <a:pt x="17352393" y="160411"/>
                  </a:lnTo>
                  <a:lnTo>
                    <a:pt x="17328256" y="121519"/>
                  </a:lnTo>
                  <a:lnTo>
                    <a:pt x="17298589" y="86934"/>
                  </a:lnTo>
                  <a:lnTo>
                    <a:pt x="17264005" y="57267"/>
                  </a:lnTo>
                  <a:lnTo>
                    <a:pt x="17225115" y="33129"/>
                  </a:lnTo>
                  <a:lnTo>
                    <a:pt x="17182529" y="15131"/>
                  </a:lnTo>
                  <a:lnTo>
                    <a:pt x="17136858" y="3884"/>
                  </a:lnTo>
                  <a:lnTo>
                    <a:pt x="17088715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670" y="4631984"/>
              <a:ext cx="2044565" cy="20445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45000" y="5486483"/>
            <a:ext cx="103060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Breadth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4923" y="1123238"/>
            <a:ext cx="30632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>
                <a:solidFill>
                  <a:srgbClr val="005EB8"/>
                </a:solidFill>
              </a:rPr>
              <a:t>Versatile</a:t>
            </a:r>
            <a:r>
              <a:rPr sz="2450" spc="-135">
                <a:solidFill>
                  <a:srgbClr val="005EB8"/>
                </a:solidFill>
              </a:rPr>
              <a:t> </a:t>
            </a:r>
            <a:r>
              <a:rPr sz="2450" spc="-10">
                <a:solidFill>
                  <a:srgbClr val="005EB8"/>
                </a:solidFill>
              </a:rPr>
              <a:t>contributor</a:t>
            </a:r>
            <a:endParaRPr sz="2450"/>
          </a:p>
        </p:txBody>
      </p:sp>
      <p:sp>
        <p:nvSpPr>
          <p:cNvPr id="7" name="object 7"/>
          <p:cNvSpPr txBox="1"/>
          <p:nvPr/>
        </p:nvSpPr>
        <p:spPr>
          <a:xfrm>
            <a:off x="3234923" y="1660797"/>
            <a:ext cx="74612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Impact: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4922" y="2029093"/>
            <a:ext cx="4946650" cy="240474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10209" marR="397510" indent="-398145">
              <a:lnSpc>
                <a:spcPts val="1480"/>
              </a:lnSpc>
              <a:spcBef>
                <a:spcPts val="235"/>
              </a:spcBef>
              <a:tabLst>
                <a:tab pos="410209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Operating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at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high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level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of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impact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technical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 spc="-25">
                <a:latin typeface="FrutigerLTPro-Roman"/>
                <a:cs typeface="FrutigerLTPro-Roman"/>
              </a:rPr>
              <a:t>and </a:t>
            </a:r>
            <a:r>
              <a:rPr sz="1300">
                <a:latin typeface="FrutigerLTPro-Roman"/>
                <a:cs typeface="FrutigerLTPro-Roman"/>
              </a:rPr>
              <a:t>team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environment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410209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Significant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impact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current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area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of</a:t>
            </a:r>
            <a:r>
              <a:rPr sz="1300" spc="-10">
                <a:latin typeface="FrutigerLTPro-Roman"/>
                <a:cs typeface="FrutigerLTPro-Roman"/>
              </a:rPr>
              <a:t> expertise</a:t>
            </a:r>
            <a:endParaRPr sz="1300">
              <a:latin typeface="FrutigerLTPro-Roman"/>
              <a:cs typeface="FrutigerLTPro-Roman"/>
            </a:endParaRPr>
          </a:p>
          <a:p>
            <a:pPr marL="410209" marR="316230" indent="-398145">
              <a:lnSpc>
                <a:spcPts val="1400"/>
              </a:lnSpc>
              <a:spcBef>
                <a:spcPts val="720"/>
              </a:spcBef>
              <a:tabLst>
                <a:tab pos="410209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Actively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shares</a:t>
            </a:r>
            <a:r>
              <a:rPr sz="1300" spc="-3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building</a:t>
            </a:r>
            <a:r>
              <a:rPr sz="1300" spc="-3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skills</a:t>
            </a:r>
            <a:r>
              <a:rPr sz="1300" spc="-3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3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technical</a:t>
            </a:r>
            <a:r>
              <a:rPr sz="1300" spc="-30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knowledge </a:t>
            </a:r>
            <a:r>
              <a:rPr sz="1300">
                <a:latin typeface="FrutigerLTPro-Roman"/>
                <a:cs typeface="FrutigerLTPro-Roman"/>
              </a:rPr>
              <a:t>with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others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410209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Is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considered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the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lead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for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their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particular</a:t>
            </a:r>
            <a:r>
              <a:rPr sz="1300" spc="-10">
                <a:latin typeface="FrutigerLTPro-Roman"/>
                <a:cs typeface="FrutigerLTPro-Roman"/>
              </a:rPr>
              <a:t> skill</a:t>
            </a:r>
            <a:endParaRPr sz="1300">
              <a:latin typeface="FrutigerLTPro-Roman"/>
              <a:cs typeface="FrutigerLTPro-Roman"/>
            </a:endParaRPr>
          </a:p>
          <a:p>
            <a:pPr marL="410209" marR="1492250" indent="-398145">
              <a:lnSpc>
                <a:spcPts val="1480"/>
              </a:lnSpc>
              <a:spcBef>
                <a:spcPts val="740"/>
              </a:spcBef>
              <a:tabLst>
                <a:tab pos="410209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Positive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impact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is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consistently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achieved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demonstrates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technical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capabilities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410209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Potential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to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further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develop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their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current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expertise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 spc="-20">
                <a:latin typeface="FrutigerLTPro-Roman"/>
                <a:cs typeface="FrutigerLTPro-Roman"/>
              </a:rPr>
              <a:t>area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410209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Works</a:t>
            </a:r>
            <a:r>
              <a:rPr sz="1300" spc="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across</a:t>
            </a:r>
            <a:r>
              <a:rPr sz="1300" spc="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other</a:t>
            </a:r>
            <a:r>
              <a:rPr sz="1300" spc="10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organisational</a:t>
            </a:r>
            <a:r>
              <a:rPr sz="1300" spc="1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areas</a:t>
            </a:r>
            <a:endParaRPr sz="1300">
              <a:latin typeface="FrutigerLTPro-Roman"/>
              <a:cs typeface="FrutigerLTPro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4923" y="4627933"/>
            <a:ext cx="83756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Growth: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4922" y="4996227"/>
            <a:ext cx="4876165" cy="9023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21005" marR="5080" indent="-408940">
              <a:lnSpc>
                <a:spcPts val="1480"/>
              </a:lnSpc>
              <a:spcBef>
                <a:spcPts val="23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Showing</a:t>
            </a:r>
            <a:r>
              <a:rPr sz="1300" spc="-4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exceptional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ability,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desire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commitment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 spc="-25">
                <a:latin typeface="FrutigerLTPro-Roman"/>
                <a:cs typeface="FrutigerLTPro-Roman"/>
              </a:rPr>
              <a:t>to </a:t>
            </a:r>
            <a:r>
              <a:rPr sz="1300">
                <a:latin typeface="FrutigerLTPro-Roman"/>
                <a:cs typeface="FrutigerLTPro-Roman"/>
              </a:rPr>
              <a:t>move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into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significantly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larger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roles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or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more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complex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roles </a:t>
            </a:r>
            <a:r>
              <a:rPr sz="1300">
                <a:latin typeface="FrutigerLTPro-Roman"/>
                <a:cs typeface="FrutigerLTPro-Roman"/>
              </a:rPr>
              <a:t>within</a:t>
            </a:r>
            <a:r>
              <a:rPr sz="1300" spc="-2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similar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function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or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discipline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as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 spc="-25">
                <a:latin typeface="FrutigerLTPro-Roman"/>
                <a:cs typeface="FrutigerLTPro-Roman"/>
              </a:rPr>
              <a:t>now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Consider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broadening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to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wider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roles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the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future</a:t>
            </a:r>
            <a:endParaRPr sz="1300">
              <a:latin typeface="FrutigerLTPro-Roman"/>
              <a:cs typeface="FrutigerLTPro-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4923" y="6092290"/>
            <a:ext cx="139192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Development: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45393" y="6394578"/>
            <a:ext cx="4934585" cy="3456716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 spc="-25">
                <a:latin typeface="FrutigerLTPro-Roman"/>
                <a:cs typeface="FrutigerLTPro-Roman"/>
              </a:rPr>
              <a:t>Take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on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cross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function/organisation/system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projects</a:t>
            </a:r>
            <a:endParaRPr sz="1300">
              <a:latin typeface="FrutigerLTPro-Roman"/>
              <a:cs typeface="FrutigerLTPro-Roman"/>
            </a:endParaRPr>
          </a:p>
          <a:p>
            <a:pPr marL="421005" marR="673100" indent="-408940">
              <a:lnSpc>
                <a:spcPts val="1480"/>
              </a:lnSpc>
              <a:spcBef>
                <a:spcPts val="660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Undertake</a:t>
            </a:r>
            <a:r>
              <a:rPr sz="1300" spc="3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management/leadership</a:t>
            </a:r>
            <a:r>
              <a:rPr sz="1300" spc="3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development </a:t>
            </a:r>
            <a:r>
              <a:rPr sz="1300">
                <a:latin typeface="FrutigerLTPro-Roman"/>
                <a:cs typeface="FrutigerLTPro-Roman"/>
              </a:rPr>
              <a:t>to</a:t>
            </a:r>
            <a:r>
              <a:rPr sz="1300" spc="-10">
                <a:latin typeface="FrutigerLTPro-Roman"/>
                <a:cs typeface="FrutigerLTPro-Roman"/>
              </a:rPr>
              <a:t> improve</a:t>
            </a:r>
            <a:r>
              <a:rPr lang="en-GB"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capacity</a:t>
            </a:r>
            <a:r>
              <a:rPr sz="1300" spc="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10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capability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Senior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merntoring</a:t>
            </a:r>
            <a:r>
              <a:rPr sz="1300" spc="-30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/sponsor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 spc="-25">
                <a:latin typeface="FrutigerLTPro-Roman"/>
                <a:cs typeface="FrutigerLTPro-Roman"/>
              </a:rPr>
              <a:t>Take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on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external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secondment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Strategic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project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accountability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Increase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exposure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to wider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strategy and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transformation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Gain</a:t>
            </a:r>
            <a:r>
              <a:rPr sz="1300" spc="-4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professional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qualifications</a:t>
            </a:r>
            <a:endParaRPr sz="1300">
              <a:latin typeface="FrutigerLTPro-Roman"/>
              <a:cs typeface="FrutigerLTPro-Roman"/>
            </a:endParaRPr>
          </a:p>
          <a:p>
            <a:pPr marL="421005" marR="854710" indent="-408940">
              <a:lnSpc>
                <a:spcPts val="1400"/>
              </a:lnSpc>
              <a:spcBef>
                <a:spcPts val="72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Get</a:t>
            </a:r>
            <a:r>
              <a:rPr sz="1300" spc="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to</a:t>
            </a:r>
            <a:r>
              <a:rPr sz="1300" spc="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know</a:t>
            </a:r>
            <a:r>
              <a:rPr sz="1300" spc="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counterparts</a:t>
            </a:r>
            <a:r>
              <a:rPr sz="1300" spc="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</a:t>
            </a:r>
            <a:r>
              <a:rPr sz="1300" spc="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other</a:t>
            </a:r>
            <a:r>
              <a:rPr sz="1300" spc="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NHS,</a:t>
            </a:r>
            <a:r>
              <a:rPr sz="1300" spc="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Health </a:t>
            </a:r>
            <a:r>
              <a:rPr sz="1300">
                <a:latin typeface="FrutigerLTPro-Roman"/>
                <a:cs typeface="FrutigerLTPro-Roman"/>
              </a:rPr>
              <a:t>&amp;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Social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Care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&amp;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other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aligned</a:t>
            </a:r>
            <a:r>
              <a:rPr sz="1300" spc="-10">
                <a:latin typeface="FrutigerLTPro-Roman"/>
                <a:cs typeface="FrutigerLTPro-Roman"/>
              </a:rPr>
              <a:t> sectors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Increase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understanding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around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governance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assurance</a:t>
            </a:r>
            <a:endParaRPr sz="1300">
              <a:latin typeface="FrutigerLTPro-Roman"/>
              <a:cs typeface="FrutigerLTPro-Roman"/>
            </a:endParaRPr>
          </a:p>
          <a:p>
            <a:pPr marL="421005" marR="628015" indent="-408940">
              <a:lnSpc>
                <a:spcPts val="1480"/>
              </a:lnSpc>
              <a:spcBef>
                <a:spcPts val="660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Champion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knowledge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sharing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across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wider</a:t>
            </a:r>
            <a:r>
              <a:rPr sz="1300" spc="-10">
                <a:latin typeface="FrutigerLTPro-Roman"/>
                <a:cs typeface="FrutigerLTPro-Roman"/>
              </a:rPr>
              <a:t> teams/ </a:t>
            </a:r>
            <a:r>
              <a:rPr sz="1300">
                <a:latin typeface="FrutigerLTPro-Roman"/>
                <a:cs typeface="FrutigerLTPro-Roman"/>
              </a:rPr>
              <a:t>organisation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share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best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practice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to</a:t>
            </a:r>
            <a:r>
              <a:rPr sz="1300" spc="-10">
                <a:latin typeface="FrutigerLTPro-Roman"/>
                <a:cs typeface="FrutigerLTPro-Roman"/>
              </a:rPr>
              <a:t> prevent </a:t>
            </a:r>
            <a:r>
              <a:rPr sz="1300">
                <a:latin typeface="FrutigerLTPro-Roman"/>
                <a:cs typeface="FrutigerLTPro-Roman"/>
              </a:rPr>
              <a:t>silo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working</a:t>
            </a:r>
            <a:endParaRPr sz="1300">
              <a:latin typeface="FrutigerLTPro-Roman"/>
              <a:cs typeface="FrutigerLTPro-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60948" y="1123238"/>
            <a:ext cx="1712595" cy="8147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>
                <a:solidFill>
                  <a:srgbClr val="005EB8"/>
                </a:solidFill>
                <a:latin typeface="FrutigerLTPro-Bold"/>
                <a:cs typeface="FrutigerLTPro-Bold"/>
              </a:rPr>
              <a:t>All-</a:t>
            </a:r>
            <a:r>
              <a:rPr sz="2450" b="1" spc="-10">
                <a:solidFill>
                  <a:srgbClr val="005EB8"/>
                </a:solidFill>
                <a:latin typeface="FrutigerLTPro-Bold"/>
                <a:cs typeface="FrutigerLTPro-Bold"/>
              </a:rPr>
              <a:t>rounder</a:t>
            </a:r>
            <a:endParaRPr sz="2450">
              <a:latin typeface="FrutigerLTPro-Bold"/>
              <a:cs typeface="FrutigerLTPro-Bold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650" b="1" spc="-10">
                <a:latin typeface="FrutigerLTPro-Bold"/>
                <a:cs typeface="FrutigerLTPro-Bold"/>
              </a:rPr>
              <a:t>Impact: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60947" y="1967357"/>
            <a:ext cx="4655185" cy="16224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Operating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well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consistently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Growing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area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expertise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Growing</a:t>
            </a:r>
            <a:r>
              <a:rPr sz="1450" spc="-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contribution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-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organisation’s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goals</a:t>
            </a:r>
            <a:endParaRPr sz="1450">
              <a:latin typeface="FrutigerLTPro-Roman"/>
              <a:cs typeface="FrutigerLTPro-Roman"/>
            </a:endParaRPr>
          </a:p>
          <a:p>
            <a:pPr marL="410209" marR="130175" indent="-398145">
              <a:lnSpc>
                <a:spcPts val="1650"/>
              </a:lnSpc>
              <a:spcBef>
                <a:spcPts val="57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Demonstrates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technical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capabilities,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personal </a:t>
            </a:r>
            <a:r>
              <a:rPr sz="1450">
                <a:latin typeface="FrutigerLTPro-Roman"/>
                <a:cs typeface="FrutigerLTPro-Roman"/>
              </a:rPr>
              <a:t>strengths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has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increasing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positive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impact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Potential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desire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broaden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experience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60948" y="3779709"/>
            <a:ext cx="83756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Growth: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60947" y="4137533"/>
            <a:ext cx="4959985" cy="11576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21005" marR="421640" indent="-408940">
              <a:lnSpc>
                <a:spcPts val="1650"/>
              </a:lnSpc>
              <a:spcBef>
                <a:spcPts val="26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Potential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broaden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experience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other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areas, </a:t>
            </a:r>
            <a:r>
              <a:rPr sz="1450">
                <a:latin typeface="FrutigerLTPro-Roman"/>
                <a:cs typeface="FrutigerLTPro-Roman"/>
              </a:rPr>
              <a:t>related to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their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 </a:t>
            </a:r>
            <a:r>
              <a:rPr sz="1450" spc="-10">
                <a:latin typeface="FrutigerLTPro-Roman"/>
                <a:cs typeface="FrutigerLTPro-Roman"/>
              </a:rPr>
              <a:t>expertise.</a:t>
            </a:r>
            <a:endParaRPr sz="1450">
              <a:latin typeface="FrutigerLTPro-Roman"/>
              <a:cs typeface="FrutigerLTPro-Roman"/>
            </a:endParaRPr>
          </a:p>
          <a:p>
            <a:pPr marL="421005" marR="5080" indent="-408940">
              <a:lnSpc>
                <a:spcPts val="1650"/>
              </a:lnSpc>
              <a:spcBef>
                <a:spcPts val="53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Showing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strong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ability,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desire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commitment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to </a:t>
            </a:r>
            <a:r>
              <a:rPr sz="1450">
                <a:latin typeface="FrutigerLTPro-Roman"/>
                <a:cs typeface="FrutigerLTPro-Roman"/>
              </a:rPr>
              <a:t>move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into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significantly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larger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roles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more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complex </a:t>
            </a:r>
            <a:r>
              <a:rPr sz="1450">
                <a:latin typeface="FrutigerLTPro-Roman"/>
                <a:cs typeface="FrutigerLTPro-Roman"/>
              </a:rPr>
              <a:t>roles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within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similar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function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discipline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as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now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60948" y="5484896"/>
            <a:ext cx="139192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Development: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71418" y="5791455"/>
            <a:ext cx="4909185" cy="18110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 spc="-20">
                <a:latin typeface="FrutigerLTPro-Roman"/>
                <a:cs typeface="FrutigerLTPro-Roman"/>
              </a:rPr>
              <a:t>Take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on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projects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outside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team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function</a:t>
            </a:r>
            <a:endParaRPr sz="1450">
              <a:latin typeface="FrutigerLTPro-Roman"/>
              <a:cs typeface="FrutigerLTPro-Roman"/>
            </a:endParaRPr>
          </a:p>
          <a:p>
            <a:pPr marL="421005" marR="434975" indent="-408940">
              <a:lnSpc>
                <a:spcPts val="1480"/>
              </a:lnSpc>
              <a:spcBef>
                <a:spcPts val="71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Increase</a:t>
            </a:r>
            <a:r>
              <a:rPr sz="1450" spc="6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NHS/system</a:t>
            </a:r>
            <a:r>
              <a:rPr sz="1450" spc="7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knowledge</a:t>
            </a:r>
            <a:r>
              <a:rPr sz="1450" spc="7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7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networks externally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 spc="-10">
                <a:latin typeface="FrutigerLTPro-Roman"/>
                <a:cs typeface="FrutigerLTPro-Roman"/>
              </a:rPr>
              <a:t>Mentoring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Internal</a:t>
            </a:r>
            <a:r>
              <a:rPr sz="1450" spc="-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secondment/move</a:t>
            </a:r>
            <a:endParaRPr sz="1450">
              <a:latin typeface="FrutigerLTPro-Roman"/>
              <a:cs typeface="FrutigerLTPro-Roman"/>
            </a:endParaRPr>
          </a:p>
          <a:p>
            <a:pPr marL="421005" marR="5080" indent="-408940">
              <a:lnSpc>
                <a:spcPts val="1650"/>
              </a:lnSpc>
              <a:spcBef>
                <a:spcPts val="57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Learning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development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via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leadership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academy/ </a:t>
            </a:r>
            <a:r>
              <a:rPr sz="1450">
                <a:latin typeface="FrutigerLTPro-Roman"/>
                <a:cs typeface="FrutigerLTPro-Roman"/>
              </a:rPr>
              <a:t>region/local</a:t>
            </a:r>
            <a:r>
              <a:rPr sz="1450" spc="8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system/</a:t>
            </a:r>
            <a:r>
              <a:rPr sz="1450" spc="-10" err="1">
                <a:latin typeface="FrutigerLTPro-Roman"/>
                <a:cs typeface="FrutigerLTPro-Roman"/>
              </a:rPr>
              <a:t>organi</a:t>
            </a:r>
            <a:r>
              <a:rPr lang="en-GB" sz="1450" spc="-10">
                <a:latin typeface="FrutigerLTPro-Roman"/>
                <a:cs typeface="FrutigerLTPro-Roman"/>
              </a:rPr>
              <a:t>s</a:t>
            </a:r>
            <a:r>
              <a:rPr sz="1450" spc="-10" err="1">
                <a:latin typeface="FrutigerLTPro-Roman"/>
                <a:cs typeface="FrutigerLTPro-Roman"/>
              </a:rPr>
              <a:t>ation</a:t>
            </a:r>
            <a:r>
              <a:rPr sz="1450" spc="-10">
                <a:latin typeface="FrutigerLTPro-Roman"/>
                <a:cs typeface="FrutigerLTPro-Roman"/>
              </a:rPr>
              <a:t>.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86972" y="1123238"/>
            <a:ext cx="3620770" cy="8147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>
                <a:solidFill>
                  <a:srgbClr val="005EB8"/>
                </a:solidFill>
                <a:latin typeface="FrutigerLTPro-Bold"/>
                <a:cs typeface="FrutigerLTPro-Bold"/>
              </a:rPr>
              <a:t>Developing</a:t>
            </a:r>
            <a:r>
              <a:rPr sz="2450" b="1" spc="5">
                <a:solidFill>
                  <a:srgbClr val="005EB8"/>
                </a:solidFill>
                <a:latin typeface="FrutigerLTPro-Bold"/>
                <a:cs typeface="FrutigerLTPro-Bold"/>
              </a:rPr>
              <a:t> </a:t>
            </a:r>
            <a:r>
              <a:rPr sz="2450" b="1" spc="-10">
                <a:solidFill>
                  <a:srgbClr val="005EB8"/>
                </a:solidFill>
                <a:latin typeface="FrutigerLTPro-Bold"/>
                <a:cs typeface="FrutigerLTPro-Bold"/>
              </a:rPr>
              <a:t>contributors</a:t>
            </a:r>
            <a:endParaRPr sz="2450">
              <a:latin typeface="FrutigerLTPro-Bold"/>
              <a:cs typeface="FrutigerLTPro-Bold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650" b="1" spc="-10">
                <a:latin typeface="FrutigerLTPro-Bold"/>
                <a:cs typeface="FrutigerLTPro-Bold"/>
              </a:rPr>
              <a:t>Impact: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86972" y="2018622"/>
            <a:ext cx="4923155" cy="16236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10209" marR="118110" indent="-398145">
              <a:lnSpc>
                <a:spcPts val="1650"/>
              </a:lnSpc>
              <a:spcBef>
                <a:spcPts val="26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Developing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area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expertise, </a:t>
            </a:r>
            <a:r>
              <a:rPr sz="1450">
                <a:latin typeface="FrutigerLTPro-Roman"/>
                <a:cs typeface="FrutigerLTPro-Roman"/>
              </a:rPr>
              <a:t>developing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technical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capabilities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awareness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of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5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on</a:t>
            </a:r>
            <a:r>
              <a:rPr sz="1450" spc="5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others.</a:t>
            </a:r>
            <a:endParaRPr sz="1450">
              <a:latin typeface="FrutigerLTPro-Roman"/>
              <a:cs typeface="FrutigerLTPro-Roman"/>
            </a:endParaRPr>
          </a:p>
          <a:p>
            <a:pPr marL="410209" marR="221615" indent="-398145">
              <a:lnSpc>
                <a:spcPts val="1480"/>
              </a:lnSpc>
              <a:spcBef>
                <a:spcPts val="66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Possibly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new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role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for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whom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fit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role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is </a:t>
            </a:r>
            <a:r>
              <a:rPr sz="1450">
                <a:latin typeface="FrutigerLTPro-Roman"/>
                <a:cs typeface="FrutigerLTPro-Roman"/>
              </a:rPr>
              <a:t>not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good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match.</a:t>
            </a:r>
            <a:endParaRPr sz="1450">
              <a:latin typeface="FrutigerLTPro-Roman"/>
              <a:cs typeface="FrutigerLTPro-Roman"/>
            </a:endParaRPr>
          </a:p>
          <a:p>
            <a:pPr marL="410209" marR="5080" indent="-398145">
              <a:lnSpc>
                <a:spcPts val="1650"/>
              </a:lnSpc>
              <a:spcBef>
                <a:spcPts val="57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May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need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deepen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knowledge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skills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create </a:t>
            </a:r>
            <a:r>
              <a:rPr sz="1450">
                <a:latin typeface="FrutigerLTPro-Roman"/>
                <a:cs typeface="FrutigerLTPro-Roman"/>
              </a:rPr>
              <a:t>an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require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time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settle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into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886972" y="3831980"/>
            <a:ext cx="83756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Growth: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86972" y="4138540"/>
            <a:ext cx="4733925" cy="17633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Potential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 develop into other </a:t>
            </a:r>
            <a:r>
              <a:rPr sz="1450" spc="-20">
                <a:latin typeface="FrutigerLTPro-Roman"/>
                <a:cs typeface="FrutigerLTPro-Roman"/>
              </a:rPr>
              <a:t>areas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Potential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desire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broaden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experience</a:t>
            </a:r>
            <a:endParaRPr sz="1450">
              <a:latin typeface="FrutigerLTPro-Roman"/>
              <a:cs typeface="FrutigerLTPro-Roman"/>
            </a:endParaRPr>
          </a:p>
          <a:p>
            <a:pPr marL="421005" marR="5080" indent="-408940">
              <a:lnSpc>
                <a:spcPts val="1650"/>
              </a:lnSpc>
              <a:spcBef>
                <a:spcPts val="57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Expected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have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future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and </a:t>
            </a:r>
            <a:r>
              <a:rPr sz="1450">
                <a:latin typeface="FrutigerLTPro-Roman"/>
                <a:cs typeface="FrutigerLTPro-Roman"/>
              </a:rPr>
              <a:t>shows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ability,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desire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commitment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their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  <a:p>
            <a:pPr marL="421005" marR="363220" indent="-408940">
              <a:lnSpc>
                <a:spcPts val="1650"/>
              </a:lnSpc>
              <a:spcBef>
                <a:spcPts val="53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Demonstrates</a:t>
            </a:r>
            <a:r>
              <a:rPr sz="1450" spc="5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5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good</a:t>
            </a:r>
            <a:r>
              <a:rPr sz="1450" spc="6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understanding</a:t>
            </a:r>
            <a:r>
              <a:rPr sz="1450" spc="5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6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team </a:t>
            </a:r>
            <a:r>
              <a:rPr sz="1450">
                <a:latin typeface="FrutigerLTPro-Roman"/>
                <a:cs typeface="FrutigerLTPro-Roman"/>
              </a:rPr>
              <a:t>organisational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strategic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objectives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values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86972" y="6092208"/>
            <a:ext cx="139192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Development: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97443" y="6398767"/>
            <a:ext cx="4594225" cy="1899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Consolidate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experience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Develop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influencing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skills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Strengthen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stakeholder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relationships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Develop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relevant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technical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knowledge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skills</a:t>
            </a:r>
            <a:endParaRPr sz="1450">
              <a:latin typeface="FrutigerLTPro-Roman"/>
              <a:cs typeface="FrutigerLTPro-Roman"/>
            </a:endParaRPr>
          </a:p>
          <a:p>
            <a:pPr marL="421005" marR="507365" indent="-408940">
              <a:lnSpc>
                <a:spcPts val="1650"/>
              </a:lnSpc>
              <a:spcBef>
                <a:spcPts val="57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Deepen</a:t>
            </a:r>
            <a:r>
              <a:rPr sz="1450" spc="8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NHS/organisation/system</a:t>
            </a:r>
            <a:r>
              <a:rPr sz="1450" spc="8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8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 </a:t>
            </a:r>
            <a:r>
              <a:rPr sz="1450">
                <a:latin typeface="FrutigerLTPro-Roman"/>
                <a:cs typeface="FrutigerLTPro-Roman"/>
              </a:rPr>
              <a:t>specific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knowledge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Work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with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local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buddy.</a:t>
            </a:r>
            <a:endParaRPr sz="1450">
              <a:latin typeface="FrutigerLTPro-Roman"/>
              <a:cs typeface="FrutigerLTPro-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6962522" y="10222103"/>
            <a:ext cx="2304415" cy="497840"/>
            <a:chOff x="16962522" y="10222103"/>
            <a:chExt cx="2304415" cy="497840"/>
          </a:xfrm>
        </p:grpSpPr>
        <p:sp>
          <p:nvSpPr>
            <p:cNvPr id="26" name="object 26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3" action="ppaction://hlinksldjump"/>
            </p:cNvPr>
            <p:cNvSpPr/>
            <p:nvPr/>
          </p:nvSpPr>
          <p:spPr>
            <a:xfrm>
              <a:off x="18917872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876547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hlinkClick r:id="" action="ppaction://hlinkshowjump?jump=previousslide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>
              <a:hlinkClick r:id="" action="ppaction://hlinkshowjump?jump=nextslide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4232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15</a:t>
            </a:fld>
            <a:endParaRPr spc="-25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57" y="427112"/>
            <a:ext cx="20104100" cy="10896600"/>
            <a:chOff x="0" y="411956"/>
            <a:chExt cx="20104100" cy="10896600"/>
          </a:xfrm>
        </p:grpSpPr>
        <p:sp>
          <p:nvSpPr>
            <p:cNvPr id="3" name="object 3"/>
            <p:cNvSpPr/>
            <p:nvPr/>
          </p:nvSpPr>
          <p:spPr>
            <a:xfrm>
              <a:off x="0" y="411956"/>
              <a:ext cx="20104100" cy="10896600"/>
            </a:xfrm>
            <a:custGeom>
              <a:avLst/>
              <a:gdLst/>
              <a:ahLst/>
              <a:cxnLst/>
              <a:rect l="l" t="t" r="r" b="b"/>
              <a:pathLst>
                <a:path w="20104100" h="10896600">
                  <a:moveTo>
                    <a:pt x="10215603" y="50800"/>
                  </a:moveTo>
                  <a:lnTo>
                    <a:pt x="7566595" y="50800"/>
                  </a:lnTo>
                  <a:lnTo>
                    <a:pt x="7390815" y="76200"/>
                  </a:lnTo>
                  <a:lnTo>
                    <a:pt x="7303037" y="76200"/>
                  </a:lnTo>
                  <a:lnTo>
                    <a:pt x="6517194" y="190500"/>
                  </a:lnTo>
                  <a:lnTo>
                    <a:pt x="6430422" y="215900"/>
                  </a:lnTo>
                  <a:lnTo>
                    <a:pt x="6257258" y="241300"/>
                  </a:lnTo>
                  <a:lnTo>
                    <a:pt x="6170875" y="266700"/>
                  </a:lnTo>
                  <a:lnTo>
                    <a:pt x="5998528" y="292100"/>
                  </a:lnTo>
                  <a:lnTo>
                    <a:pt x="5826772" y="342900"/>
                  </a:lnTo>
                  <a:lnTo>
                    <a:pt x="5741126" y="355600"/>
                  </a:lnTo>
                  <a:lnTo>
                    <a:pt x="5570320" y="406400"/>
                  </a:lnTo>
                  <a:lnTo>
                    <a:pt x="5485170" y="419100"/>
                  </a:lnTo>
                  <a:lnTo>
                    <a:pt x="4978081" y="571500"/>
                  </a:lnTo>
                  <a:lnTo>
                    <a:pt x="4894243" y="609600"/>
                  </a:lnTo>
                  <a:lnTo>
                    <a:pt x="4643980" y="685800"/>
                  </a:lnTo>
                  <a:lnTo>
                    <a:pt x="4560990" y="723900"/>
                  </a:lnTo>
                  <a:lnTo>
                    <a:pt x="4478224" y="749300"/>
                  </a:lnTo>
                  <a:lnTo>
                    <a:pt x="4395685" y="787400"/>
                  </a:lnTo>
                  <a:lnTo>
                    <a:pt x="4313378" y="812800"/>
                  </a:lnTo>
                  <a:lnTo>
                    <a:pt x="4149478" y="889000"/>
                  </a:lnTo>
                  <a:lnTo>
                    <a:pt x="4067894" y="914400"/>
                  </a:lnTo>
                  <a:lnTo>
                    <a:pt x="3424593" y="1219200"/>
                  </a:lnTo>
                  <a:lnTo>
                    <a:pt x="3345418" y="1270000"/>
                  </a:lnTo>
                  <a:lnTo>
                    <a:pt x="3187944" y="1346200"/>
                  </a:lnTo>
                  <a:lnTo>
                    <a:pt x="3109652" y="1397000"/>
                  </a:lnTo>
                  <a:lnTo>
                    <a:pt x="3031664" y="1435100"/>
                  </a:lnTo>
                  <a:lnTo>
                    <a:pt x="2876616" y="1536700"/>
                  </a:lnTo>
                  <a:lnTo>
                    <a:pt x="2799565" y="1574800"/>
                  </a:lnTo>
                  <a:lnTo>
                    <a:pt x="2722835" y="1625600"/>
                  </a:lnTo>
                  <a:lnTo>
                    <a:pt x="2269450" y="1930400"/>
                  </a:lnTo>
                  <a:lnTo>
                    <a:pt x="2195093" y="1993900"/>
                  </a:lnTo>
                  <a:lnTo>
                    <a:pt x="2047454" y="2095500"/>
                  </a:lnTo>
                  <a:lnTo>
                    <a:pt x="1974181" y="2159000"/>
                  </a:lnTo>
                  <a:lnTo>
                    <a:pt x="1901278" y="2209800"/>
                  </a:lnTo>
                  <a:lnTo>
                    <a:pt x="1828750" y="2273300"/>
                  </a:lnTo>
                  <a:lnTo>
                    <a:pt x="1756600" y="2324100"/>
                  </a:lnTo>
                  <a:lnTo>
                    <a:pt x="1542472" y="2514600"/>
                  </a:lnTo>
                  <a:lnTo>
                    <a:pt x="1331915" y="2705100"/>
                  </a:lnTo>
                  <a:lnTo>
                    <a:pt x="1125052" y="2895600"/>
                  </a:lnTo>
                  <a:lnTo>
                    <a:pt x="1056938" y="2971800"/>
                  </a:lnTo>
                  <a:lnTo>
                    <a:pt x="922001" y="3098800"/>
                  </a:lnTo>
                  <a:lnTo>
                    <a:pt x="788811" y="3251200"/>
                  </a:lnTo>
                  <a:lnTo>
                    <a:pt x="722883" y="3314700"/>
                  </a:lnTo>
                  <a:lnTo>
                    <a:pt x="657405" y="3390900"/>
                  </a:lnTo>
                  <a:lnTo>
                    <a:pt x="527818" y="3543300"/>
                  </a:lnTo>
                  <a:lnTo>
                    <a:pt x="400087" y="3695700"/>
                  </a:lnTo>
                  <a:lnTo>
                    <a:pt x="274245" y="3848100"/>
                  </a:lnTo>
                  <a:lnTo>
                    <a:pt x="212045" y="3937000"/>
                  </a:lnTo>
                  <a:lnTo>
                    <a:pt x="89107" y="4089400"/>
                  </a:lnTo>
                  <a:lnTo>
                    <a:pt x="28378" y="4178300"/>
                  </a:lnTo>
                  <a:lnTo>
                    <a:pt x="0" y="4216400"/>
                  </a:lnTo>
                  <a:lnTo>
                    <a:pt x="0" y="10896600"/>
                  </a:lnTo>
                  <a:lnTo>
                    <a:pt x="20104099" y="10896600"/>
                  </a:lnTo>
                  <a:lnTo>
                    <a:pt x="20104099" y="4330700"/>
                  </a:lnTo>
                  <a:lnTo>
                    <a:pt x="20091096" y="4318000"/>
                  </a:lnTo>
                  <a:lnTo>
                    <a:pt x="20065127" y="4279900"/>
                  </a:lnTo>
                  <a:lnTo>
                    <a:pt x="20038801" y="4241800"/>
                  </a:lnTo>
                  <a:lnTo>
                    <a:pt x="20012117" y="4216400"/>
                  </a:lnTo>
                  <a:lnTo>
                    <a:pt x="19985075" y="4178300"/>
                  </a:lnTo>
                  <a:lnTo>
                    <a:pt x="19957672" y="4140200"/>
                  </a:lnTo>
                  <a:lnTo>
                    <a:pt x="19929909" y="4102100"/>
                  </a:lnTo>
                  <a:lnTo>
                    <a:pt x="19901783" y="4076700"/>
                  </a:lnTo>
                  <a:lnTo>
                    <a:pt x="19873293" y="4038600"/>
                  </a:lnTo>
                  <a:lnTo>
                    <a:pt x="19844439" y="4000500"/>
                  </a:lnTo>
                  <a:lnTo>
                    <a:pt x="19815219" y="3975100"/>
                  </a:lnTo>
                  <a:lnTo>
                    <a:pt x="19785632" y="3937000"/>
                  </a:lnTo>
                  <a:lnTo>
                    <a:pt x="19755676" y="3898900"/>
                  </a:lnTo>
                  <a:lnTo>
                    <a:pt x="19725351" y="3873500"/>
                  </a:lnTo>
                  <a:lnTo>
                    <a:pt x="19694656" y="3835400"/>
                  </a:lnTo>
                  <a:lnTo>
                    <a:pt x="19663588" y="3797300"/>
                  </a:lnTo>
                  <a:lnTo>
                    <a:pt x="19632147" y="3771900"/>
                  </a:lnTo>
                  <a:lnTo>
                    <a:pt x="19600333" y="3733800"/>
                  </a:lnTo>
                  <a:lnTo>
                    <a:pt x="19568142" y="3708400"/>
                  </a:lnTo>
                  <a:lnTo>
                    <a:pt x="19535575" y="3670300"/>
                  </a:lnTo>
                  <a:lnTo>
                    <a:pt x="19502630" y="3632200"/>
                  </a:lnTo>
                  <a:lnTo>
                    <a:pt x="19469307" y="3606800"/>
                  </a:lnTo>
                  <a:lnTo>
                    <a:pt x="19435603" y="3568700"/>
                  </a:lnTo>
                  <a:lnTo>
                    <a:pt x="19401517" y="3543300"/>
                  </a:lnTo>
                  <a:lnTo>
                    <a:pt x="19367049" y="3505200"/>
                  </a:lnTo>
                  <a:lnTo>
                    <a:pt x="19332197" y="3467100"/>
                  </a:lnTo>
                  <a:lnTo>
                    <a:pt x="19296961" y="3441700"/>
                  </a:lnTo>
                  <a:lnTo>
                    <a:pt x="19261338" y="3403600"/>
                  </a:lnTo>
                  <a:lnTo>
                    <a:pt x="19225328" y="3378200"/>
                  </a:lnTo>
                  <a:lnTo>
                    <a:pt x="19188929" y="3340100"/>
                  </a:lnTo>
                  <a:lnTo>
                    <a:pt x="19152141" y="3314700"/>
                  </a:lnTo>
                  <a:lnTo>
                    <a:pt x="19114961" y="3276600"/>
                  </a:lnTo>
                  <a:lnTo>
                    <a:pt x="19077390" y="3251200"/>
                  </a:lnTo>
                  <a:lnTo>
                    <a:pt x="19039425" y="3213100"/>
                  </a:lnTo>
                  <a:lnTo>
                    <a:pt x="19001066" y="3187700"/>
                  </a:lnTo>
                  <a:lnTo>
                    <a:pt x="18962311" y="3149600"/>
                  </a:lnTo>
                  <a:lnTo>
                    <a:pt x="18923160" y="3124200"/>
                  </a:lnTo>
                  <a:lnTo>
                    <a:pt x="18883610" y="3086100"/>
                  </a:lnTo>
                  <a:lnTo>
                    <a:pt x="18843661" y="3060700"/>
                  </a:lnTo>
                  <a:lnTo>
                    <a:pt x="18803312" y="3022600"/>
                  </a:lnTo>
                  <a:lnTo>
                    <a:pt x="18762561" y="2997200"/>
                  </a:lnTo>
                  <a:lnTo>
                    <a:pt x="18721407" y="2959100"/>
                  </a:lnTo>
                  <a:lnTo>
                    <a:pt x="18679849" y="2933700"/>
                  </a:lnTo>
                  <a:lnTo>
                    <a:pt x="18637886" y="2895600"/>
                  </a:lnTo>
                  <a:lnTo>
                    <a:pt x="18595517" y="2870200"/>
                  </a:lnTo>
                  <a:lnTo>
                    <a:pt x="18552740" y="2832100"/>
                  </a:lnTo>
                  <a:lnTo>
                    <a:pt x="18509555" y="2806700"/>
                  </a:lnTo>
                  <a:lnTo>
                    <a:pt x="18465959" y="2768600"/>
                  </a:lnTo>
                  <a:lnTo>
                    <a:pt x="18377534" y="2717800"/>
                  </a:lnTo>
                  <a:lnTo>
                    <a:pt x="18332702" y="2679700"/>
                  </a:lnTo>
                  <a:lnTo>
                    <a:pt x="18287455" y="2654300"/>
                  </a:lnTo>
                  <a:lnTo>
                    <a:pt x="18241792" y="2616200"/>
                  </a:lnTo>
                  <a:lnTo>
                    <a:pt x="18149213" y="2565400"/>
                  </a:lnTo>
                  <a:lnTo>
                    <a:pt x="18102296" y="2527300"/>
                  </a:lnTo>
                  <a:lnTo>
                    <a:pt x="18007197" y="2476500"/>
                  </a:lnTo>
                  <a:lnTo>
                    <a:pt x="17959014" y="2438400"/>
                  </a:lnTo>
                  <a:lnTo>
                    <a:pt x="17861374" y="2387600"/>
                  </a:lnTo>
                  <a:lnTo>
                    <a:pt x="17811915" y="2349500"/>
                  </a:lnTo>
                  <a:lnTo>
                    <a:pt x="17711711" y="2298700"/>
                  </a:lnTo>
                  <a:lnTo>
                    <a:pt x="17660965" y="2260600"/>
                  </a:lnTo>
                  <a:lnTo>
                    <a:pt x="17506134" y="2184400"/>
                  </a:lnTo>
                  <a:lnTo>
                    <a:pt x="17453655" y="2146300"/>
                  </a:lnTo>
                  <a:lnTo>
                    <a:pt x="17293598" y="2070100"/>
                  </a:lnTo>
                  <a:lnTo>
                    <a:pt x="17239368" y="2032000"/>
                  </a:lnTo>
                  <a:lnTo>
                    <a:pt x="17074028" y="1955800"/>
                  </a:lnTo>
                  <a:lnTo>
                    <a:pt x="17018027" y="1917700"/>
                  </a:lnTo>
                  <a:lnTo>
                    <a:pt x="16731316" y="1790700"/>
                  </a:lnTo>
                  <a:lnTo>
                    <a:pt x="16672624" y="1752600"/>
                  </a:lnTo>
                  <a:lnTo>
                    <a:pt x="16310922" y="1600200"/>
                  </a:lnTo>
                  <a:lnTo>
                    <a:pt x="16186688" y="1549400"/>
                  </a:lnTo>
                  <a:lnTo>
                    <a:pt x="16123878" y="1511300"/>
                  </a:lnTo>
                  <a:lnTo>
                    <a:pt x="15737247" y="1358900"/>
                  </a:lnTo>
                  <a:lnTo>
                    <a:pt x="15589483" y="1308100"/>
                  </a:lnTo>
                  <a:lnTo>
                    <a:pt x="15515065" y="1270000"/>
                  </a:lnTo>
                  <a:lnTo>
                    <a:pt x="15137789" y="1143000"/>
                  </a:lnTo>
                  <a:lnTo>
                    <a:pt x="15061328" y="1104900"/>
                  </a:lnTo>
                  <a:lnTo>
                    <a:pt x="14119733" y="800100"/>
                  </a:lnTo>
                  <a:lnTo>
                    <a:pt x="14039396" y="787400"/>
                  </a:lnTo>
                  <a:lnTo>
                    <a:pt x="13633799" y="660400"/>
                  </a:lnTo>
                  <a:lnTo>
                    <a:pt x="13551927" y="647700"/>
                  </a:lnTo>
                  <a:lnTo>
                    <a:pt x="13387468" y="596900"/>
                  </a:lnTo>
                  <a:lnTo>
                    <a:pt x="13304890" y="584200"/>
                  </a:lnTo>
                  <a:lnTo>
                    <a:pt x="13139057" y="533400"/>
                  </a:lnTo>
                  <a:lnTo>
                    <a:pt x="13055811" y="520700"/>
                  </a:lnTo>
                  <a:lnTo>
                    <a:pt x="12972352" y="495300"/>
                  </a:lnTo>
                  <a:lnTo>
                    <a:pt x="12888683" y="482600"/>
                  </a:lnTo>
                  <a:lnTo>
                    <a:pt x="12804811" y="457200"/>
                  </a:lnTo>
                  <a:lnTo>
                    <a:pt x="12720738" y="444500"/>
                  </a:lnTo>
                  <a:lnTo>
                    <a:pt x="12636469" y="419100"/>
                  </a:lnTo>
                  <a:lnTo>
                    <a:pt x="12552009" y="406400"/>
                  </a:lnTo>
                  <a:lnTo>
                    <a:pt x="12467363" y="381000"/>
                  </a:lnTo>
                  <a:lnTo>
                    <a:pt x="12297527" y="355600"/>
                  </a:lnTo>
                  <a:lnTo>
                    <a:pt x="12212347" y="330200"/>
                  </a:lnTo>
                  <a:lnTo>
                    <a:pt x="12041485" y="304800"/>
                  </a:lnTo>
                  <a:lnTo>
                    <a:pt x="11955812" y="279400"/>
                  </a:lnTo>
                  <a:lnTo>
                    <a:pt x="10654539" y="88900"/>
                  </a:lnTo>
                  <a:lnTo>
                    <a:pt x="10566912" y="88900"/>
                  </a:lnTo>
                  <a:lnTo>
                    <a:pt x="10391408" y="63500"/>
                  </a:lnTo>
                  <a:lnTo>
                    <a:pt x="10303541" y="63500"/>
                  </a:lnTo>
                  <a:lnTo>
                    <a:pt x="10215603" y="50800"/>
                  </a:lnTo>
                  <a:close/>
                </a:path>
                <a:path w="20104100" h="10896600">
                  <a:moveTo>
                    <a:pt x="10039533" y="38100"/>
                  </a:moveTo>
                  <a:lnTo>
                    <a:pt x="7742644" y="38100"/>
                  </a:lnTo>
                  <a:lnTo>
                    <a:pt x="7654588" y="50800"/>
                  </a:lnTo>
                  <a:lnTo>
                    <a:pt x="10127599" y="50800"/>
                  </a:lnTo>
                  <a:lnTo>
                    <a:pt x="10039533" y="38100"/>
                  </a:lnTo>
                  <a:close/>
                </a:path>
                <a:path w="20104100" h="10896600">
                  <a:moveTo>
                    <a:pt x="9863232" y="25400"/>
                  </a:moveTo>
                  <a:lnTo>
                    <a:pt x="7918927" y="25400"/>
                  </a:lnTo>
                  <a:lnTo>
                    <a:pt x="7830759" y="38100"/>
                  </a:lnTo>
                  <a:lnTo>
                    <a:pt x="9951409" y="38100"/>
                  </a:lnTo>
                  <a:lnTo>
                    <a:pt x="9863232" y="25400"/>
                  </a:lnTo>
                  <a:close/>
                </a:path>
                <a:path w="20104100" h="10896600">
                  <a:moveTo>
                    <a:pt x="9686736" y="12700"/>
                  </a:moveTo>
                  <a:lnTo>
                    <a:pt x="8095407" y="12700"/>
                  </a:lnTo>
                  <a:lnTo>
                    <a:pt x="8007144" y="25400"/>
                  </a:lnTo>
                  <a:lnTo>
                    <a:pt x="9775006" y="25400"/>
                  </a:lnTo>
                  <a:lnTo>
                    <a:pt x="9686736" y="12700"/>
                  </a:lnTo>
                  <a:close/>
                </a:path>
                <a:path w="20104100" h="10896600">
                  <a:moveTo>
                    <a:pt x="9421707" y="0"/>
                  </a:moveTo>
                  <a:lnTo>
                    <a:pt x="8360419" y="0"/>
                  </a:lnTo>
                  <a:lnTo>
                    <a:pt x="8272049" y="12700"/>
                  </a:lnTo>
                  <a:lnTo>
                    <a:pt x="9510082" y="12700"/>
                  </a:lnTo>
                  <a:lnTo>
                    <a:pt x="9421707" y="0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989" y="4691028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6989" y="4691028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85386" y="4691028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5386" y="4691028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32245" y="4691028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69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2245" y="4691028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69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74827" y="4942371"/>
            <a:ext cx="465963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030" marR="5080" indent="-354965">
              <a:lnSpc>
                <a:spcPct val="124900"/>
              </a:lnSpc>
              <a:spcBef>
                <a:spcPts val="100"/>
              </a:spcBef>
            </a:pPr>
            <a:r>
              <a:rPr sz="1650">
                <a:latin typeface="FrutigerLTPro-Roman"/>
                <a:cs typeface="FrutigerLTPro-Roman"/>
              </a:rPr>
              <a:t>Do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have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25">
                <a:latin typeface="FrutigerLTPro-Roman"/>
                <a:cs typeface="FrutigerLTPro-Roman"/>
              </a:rPr>
              <a:t>transferrable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skills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move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into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larger </a:t>
            </a:r>
            <a:r>
              <a:rPr sz="1650">
                <a:latin typeface="FrutigerLTPro-Roman"/>
                <a:cs typeface="FrutigerLTPro-Roman"/>
              </a:rPr>
              <a:t>or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more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complex/bigger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leadership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role?</a:t>
            </a:r>
            <a:endParaRPr sz="1650">
              <a:latin typeface="FrutigerLTPro-Roman"/>
              <a:cs typeface="FrutigerLTPro-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80330" y="8024996"/>
            <a:ext cx="12345035" cy="1250950"/>
            <a:chOff x="3880330" y="8024996"/>
            <a:chExt cx="12345035" cy="1250950"/>
          </a:xfrm>
        </p:grpSpPr>
        <p:sp>
          <p:nvSpPr>
            <p:cNvPr id="12" name="object 12"/>
            <p:cNvSpPr/>
            <p:nvPr/>
          </p:nvSpPr>
          <p:spPr>
            <a:xfrm>
              <a:off x="3890808" y="8035473"/>
              <a:ext cx="12324080" cy="1229995"/>
            </a:xfrm>
            <a:custGeom>
              <a:avLst/>
              <a:gdLst/>
              <a:ahLst/>
              <a:cxnLst/>
              <a:rect l="l" t="t" r="r" b="b"/>
              <a:pathLst>
                <a:path w="12324080" h="1229995">
                  <a:moveTo>
                    <a:pt x="11709203" y="0"/>
                  </a:moveTo>
                  <a:lnTo>
                    <a:pt x="614818" y="0"/>
                  </a:lnTo>
                  <a:lnTo>
                    <a:pt x="566771" y="1849"/>
                  </a:lnTo>
                  <a:lnTo>
                    <a:pt x="519736" y="7307"/>
                  </a:lnTo>
                  <a:lnTo>
                    <a:pt x="473848" y="16237"/>
                  </a:lnTo>
                  <a:lnTo>
                    <a:pt x="429245" y="28502"/>
                  </a:lnTo>
                  <a:lnTo>
                    <a:pt x="386063" y="43965"/>
                  </a:lnTo>
                  <a:lnTo>
                    <a:pt x="344439" y="62489"/>
                  </a:lnTo>
                  <a:lnTo>
                    <a:pt x="304510" y="83939"/>
                  </a:lnTo>
                  <a:lnTo>
                    <a:pt x="266412" y="108177"/>
                  </a:lnTo>
                  <a:lnTo>
                    <a:pt x="230283" y="135067"/>
                  </a:lnTo>
                  <a:lnTo>
                    <a:pt x="196258" y="164471"/>
                  </a:lnTo>
                  <a:lnTo>
                    <a:pt x="164475" y="196254"/>
                  </a:lnTo>
                  <a:lnTo>
                    <a:pt x="135070" y="230278"/>
                  </a:lnTo>
                  <a:lnTo>
                    <a:pt x="108180" y="266408"/>
                  </a:lnTo>
                  <a:lnTo>
                    <a:pt x="83941" y="304505"/>
                  </a:lnTo>
                  <a:lnTo>
                    <a:pt x="62491" y="344434"/>
                  </a:lnTo>
                  <a:lnTo>
                    <a:pt x="43966" y="386058"/>
                  </a:lnTo>
                  <a:lnTo>
                    <a:pt x="28503" y="429241"/>
                  </a:lnTo>
                  <a:lnTo>
                    <a:pt x="16238" y="473844"/>
                  </a:lnTo>
                  <a:lnTo>
                    <a:pt x="7308" y="519733"/>
                  </a:lnTo>
                  <a:lnTo>
                    <a:pt x="1849" y="566770"/>
                  </a:lnTo>
                  <a:lnTo>
                    <a:pt x="0" y="614818"/>
                  </a:lnTo>
                  <a:lnTo>
                    <a:pt x="1849" y="662867"/>
                  </a:lnTo>
                  <a:lnTo>
                    <a:pt x="7308" y="709904"/>
                  </a:lnTo>
                  <a:lnTo>
                    <a:pt x="16238" y="755792"/>
                  </a:lnTo>
                  <a:lnTo>
                    <a:pt x="28503" y="800396"/>
                  </a:lnTo>
                  <a:lnTo>
                    <a:pt x="43966" y="843579"/>
                  </a:lnTo>
                  <a:lnTo>
                    <a:pt x="62491" y="885203"/>
                  </a:lnTo>
                  <a:lnTo>
                    <a:pt x="83941" y="925132"/>
                  </a:lnTo>
                  <a:lnTo>
                    <a:pt x="108180" y="963229"/>
                  </a:lnTo>
                  <a:lnTo>
                    <a:pt x="135070" y="999359"/>
                  </a:lnTo>
                  <a:lnTo>
                    <a:pt x="164475" y="1033383"/>
                  </a:lnTo>
                  <a:lnTo>
                    <a:pt x="196258" y="1065166"/>
                  </a:lnTo>
                  <a:lnTo>
                    <a:pt x="230283" y="1094570"/>
                  </a:lnTo>
                  <a:lnTo>
                    <a:pt x="266412" y="1121460"/>
                  </a:lnTo>
                  <a:lnTo>
                    <a:pt x="304510" y="1145698"/>
                  </a:lnTo>
                  <a:lnTo>
                    <a:pt x="344439" y="1167147"/>
                  </a:lnTo>
                  <a:lnTo>
                    <a:pt x="386063" y="1185672"/>
                  </a:lnTo>
                  <a:lnTo>
                    <a:pt x="429245" y="1201135"/>
                  </a:lnTo>
                  <a:lnTo>
                    <a:pt x="473848" y="1213400"/>
                  </a:lnTo>
                  <a:lnTo>
                    <a:pt x="519736" y="1222330"/>
                  </a:lnTo>
                  <a:lnTo>
                    <a:pt x="566771" y="1227788"/>
                  </a:lnTo>
                  <a:lnTo>
                    <a:pt x="614818" y="1229637"/>
                  </a:lnTo>
                  <a:lnTo>
                    <a:pt x="11709203" y="1229637"/>
                  </a:lnTo>
                  <a:lnTo>
                    <a:pt x="11757250" y="1227788"/>
                  </a:lnTo>
                  <a:lnTo>
                    <a:pt x="11804286" y="1222330"/>
                  </a:lnTo>
                  <a:lnTo>
                    <a:pt x="11850174" y="1213400"/>
                  </a:lnTo>
                  <a:lnTo>
                    <a:pt x="11894777" y="1201135"/>
                  </a:lnTo>
                  <a:lnTo>
                    <a:pt x="11937959" y="1185672"/>
                  </a:lnTo>
                  <a:lnTo>
                    <a:pt x="11979583" y="1167147"/>
                  </a:lnTo>
                  <a:lnTo>
                    <a:pt x="12019512" y="1145698"/>
                  </a:lnTo>
                  <a:lnTo>
                    <a:pt x="12057609" y="1121460"/>
                  </a:lnTo>
                  <a:lnTo>
                    <a:pt x="12093739" y="1094570"/>
                  </a:lnTo>
                  <a:lnTo>
                    <a:pt x="12127764" y="1065166"/>
                  </a:lnTo>
                  <a:lnTo>
                    <a:pt x="12159547" y="1033383"/>
                  </a:lnTo>
                  <a:lnTo>
                    <a:pt x="12188952" y="999359"/>
                  </a:lnTo>
                  <a:lnTo>
                    <a:pt x="12215842" y="963229"/>
                  </a:lnTo>
                  <a:lnTo>
                    <a:pt x="12240080" y="925132"/>
                  </a:lnTo>
                  <a:lnTo>
                    <a:pt x="12261530" y="885203"/>
                  </a:lnTo>
                  <a:lnTo>
                    <a:pt x="12280055" y="843579"/>
                  </a:lnTo>
                  <a:lnTo>
                    <a:pt x="12295519" y="800396"/>
                  </a:lnTo>
                  <a:lnTo>
                    <a:pt x="12307784" y="755792"/>
                  </a:lnTo>
                  <a:lnTo>
                    <a:pt x="12316714" y="709904"/>
                  </a:lnTo>
                  <a:lnTo>
                    <a:pt x="12322172" y="662867"/>
                  </a:lnTo>
                  <a:lnTo>
                    <a:pt x="12324022" y="614818"/>
                  </a:lnTo>
                  <a:lnTo>
                    <a:pt x="12322172" y="566770"/>
                  </a:lnTo>
                  <a:lnTo>
                    <a:pt x="12316714" y="519733"/>
                  </a:lnTo>
                  <a:lnTo>
                    <a:pt x="12307784" y="473844"/>
                  </a:lnTo>
                  <a:lnTo>
                    <a:pt x="12295519" y="429241"/>
                  </a:lnTo>
                  <a:lnTo>
                    <a:pt x="12280055" y="386058"/>
                  </a:lnTo>
                  <a:lnTo>
                    <a:pt x="12261530" y="344434"/>
                  </a:lnTo>
                  <a:lnTo>
                    <a:pt x="12240080" y="304505"/>
                  </a:lnTo>
                  <a:lnTo>
                    <a:pt x="12215842" y="266408"/>
                  </a:lnTo>
                  <a:lnTo>
                    <a:pt x="12188952" y="230278"/>
                  </a:lnTo>
                  <a:lnTo>
                    <a:pt x="12159547" y="196254"/>
                  </a:lnTo>
                  <a:lnTo>
                    <a:pt x="12127764" y="164471"/>
                  </a:lnTo>
                  <a:lnTo>
                    <a:pt x="12093739" y="135067"/>
                  </a:lnTo>
                  <a:lnTo>
                    <a:pt x="12057609" y="108177"/>
                  </a:lnTo>
                  <a:lnTo>
                    <a:pt x="12019512" y="83939"/>
                  </a:lnTo>
                  <a:lnTo>
                    <a:pt x="11979583" y="62489"/>
                  </a:lnTo>
                  <a:lnTo>
                    <a:pt x="11937959" y="43965"/>
                  </a:lnTo>
                  <a:lnTo>
                    <a:pt x="11894777" y="28502"/>
                  </a:lnTo>
                  <a:lnTo>
                    <a:pt x="11850174" y="16237"/>
                  </a:lnTo>
                  <a:lnTo>
                    <a:pt x="11804286" y="7307"/>
                  </a:lnTo>
                  <a:lnTo>
                    <a:pt x="11757250" y="1849"/>
                  </a:lnTo>
                  <a:lnTo>
                    <a:pt x="11709203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90808" y="8035473"/>
              <a:ext cx="12324080" cy="1229995"/>
            </a:xfrm>
            <a:custGeom>
              <a:avLst/>
              <a:gdLst/>
              <a:ahLst/>
              <a:cxnLst/>
              <a:rect l="l" t="t" r="r" b="b"/>
              <a:pathLst>
                <a:path w="12324080" h="1229995">
                  <a:moveTo>
                    <a:pt x="614818" y="0"/>
                  </a:moveTo>
                  <a:lnTo>
                    <a:pt x="566771" y="1849"/>
                  </a:lnTo>
                  <a:lnTo>
                    <a:pt x="519736" y="7307"/>
                  </a:lnTo>
                  <a:lnTo>
                    <a:pt x="473848" y="16237"/>
                  </a:lnTo>
                  <a:lnTo>
                    <a:pt x="429245" y="28502"/>
                  </a:lnTo>
                  <a:lnTo>
                    <a:pt x="386063" y="43965"/>
                  </a:lnTo>
                  <a:lnTo>
                    <a:pt x="344439" y="62489"/>
                  </a:lnTo>
                  <a:lnTo>
                    <a:pt x="304510" y="83939"/>
                  </a:lnTo>
                  <a:lnTo>
                    <a:pt x="266412" y="108177"/>
                  </a:lnTo>
                  <a:lnTo>
                    <a:pt x="230283" y="135067"/>
                  </a:lnTo>
                  <a:lnTo>
                    <a:pt x="196258" y="164471"/>
                  </a:lnTo>
                  <a:lnTo>
                    <a:pt x="164475" y="196254"/>
                  </a:lnTo>
                  <a:lnTo>
                    <a:pt x="135070" y="230278"/>
                  </a:lnTo>
                  <a:lnTo>
                    <a:pt x="108180" y="266408"/>
                  </a:lnTo>
                  <a:lnTo>
                    <a:pt x="83941" y="304505"/>
                  </a:lnTo>
                  <a:lnTo>
                    <a:pt x="62491" y="344434"/>
                  </a:lnTo>
                  <a:lnTo>
                    <a:pt x="43966" y="386058"/>
                  </a:lnTo>
                  <a:lnTo>
                    <a:pt x="28503" y="429241"/>
                  </a:lnTo>
                  <a:lnTo>
                    <a:pt x="16238" y="473844"/>
                  </a:lnTo>
                  <a:lnTo>
                    <a:pt x="7308" y="519733"/>
                  </a:lnTo>
                  <a:lnTo>
                    <a:pt x="1849" y="566770"/>
                  </a:lnTo>
                  <a:lnTo>
                    <a:pt x="0" y="614818"/>
                  </a:lnTo>
                  <a:lnTo>
                    <a:pt x="1849" y="662867"/>
                  </a:lnTo>
                  <a:lnTo>
                    <a:pt x="7308" y="709904"/>
                  </a:lnTo>
                  <a:lnTo>
                    <a:pt x="16238" y="755792"/>
                  </a:lnTo>
                  <a:lnTo>
                    <a:pt x="28503" y="800396"/>
                  </a:lnTo>
                  <a:lnTo>
                    <a:pt x="43966" y="843579"/>
                  </a:lnTo>
                  <a:lnTo>
                    <a:pt x="62491" y="885203"/>
                  </a:lnTo>
                  <a:lnTo>
                    <a:pt x="83941" y="925132"/>
                  </a:lnTo>
                  <a:lnTo>
                    <a:pt x="108180" y="963229"/>
                  </a:lnTo>
                  <a:lnTo>
                    <a:pt x="135070" y="999359"/>
                  </a:lnTo>
                  <a:lnTo>
                    <a:pt x="164475" y="1033383"/>
                  </a:lnTo>
                  <a:lnTo>
                    <a:pt x="196258" y="1065166"/>
                  </a:lnTo>
                  <a:lnTo>
                    <a:pt x="230283" y="1094570"/>
                  </a:lnTo>
                  <a:lnTo>
                    <a:pt x="266412" y="1121460"/>
                  </a:lnTo>
                  <a:lnTo>
                    <a:pt x="304510" y="1145698"/>
                  </a:lnTo>
                  <a:lnTo>
                    <a:pt x="344439" y="1167147"/>
                  </a:lnTo>
                  <a:lnTo>
                    <a:pt x="386063" y="1185672"/>
                  </a:lnTo>
                  <a:lnTo>
                    <a:pt x="429245" y="1201135"/>
                  </a:lnTo>
                  <a:lnTo>
                    <a:pt x="473848" y="1213400"/>
                  </a:lnTo>
                  <a:lnTo>
                    <a:pt x="519736" y="1222330"/>
                  </a:lnTo>
                  <a:lnTo>
                    <a:pt x="566771" y="1227788"/>
                  </a:lnTo>
                  <a:lnTo>
                    <a:pt x="614818" y="1229637"/>
                  </a:lnTo>
                  <a:lnTo>
                    <a:pt x="11709203" y="1229637"/>
                  </a:lnTo>
                  <a:lnTo>
                    <a:pt x="11757250" y="1227788"/>
                  </a:lnTo>
                  <a:lnTo>
                    <a:pt x="11804286" y="1222330"/>
                  </a:lnTo>
                  <a:lnTo>
                    <a:pt x="11850174" y="1213400"/>
                  </a:lnTo>
                  <a:lnTo>
                    <a:pt x="11894777" y="1201135"/>
                  </a:lnTo>
                  <a:lnTo>
                    <a:pt x="11937959" y="1185672"/>
                  </a:lnTo>
                  <a:lnTo>
                    <a:pt x="11979583" y="1167147"/>
                  </a:lnTo>
                  <a:lnTo>
                    <a:pt x="12019512" y="1145698"/>
                  </a:lnTo>
                  <a:lnTo>
                    <a:pt x="12057609" y="1121460"/>
                  </a:lnTo>
                  <a:lnTo>
                    <a:pt x="12093739" y="1094570"/>
                  </a:lnTo>
                  <a:lnTo>
                    <a:pt x="12127764" y="1065166"/>
                  </a:lnTo>
                  <a:lnTo>
                    <a:pt x="12159547" y="1033383"/>
                  </a:lnTo>
                  <a:lnTo>
                    <a:pt x="12188952" y="999359"/>
                  </a:lnTo>
                  <a:lnTo>
                    <a:pt x="12215842" y="963229"/>
                  </a:lnTo>
                  <a:lnTo>
                    <a:pt x="12240080" y="925132"/>
                  </a:lnTo>
                  <a:lnTo>
                    <a:pt x="12261530" y="885203"/>
                  </a:lnTo>
                  <a:lnTo>
                    <a:pt x="12280055" y="843579"/>
                  </a:lnTo>
                  <a:lnTo>
                    <a:pt x="12295519" y="800396"/>
                  </a:lnTo>
                  <a:lnTo>
                    <a:pt x="12307784" y="755792"/>
                  </a:lnTo>
                  <a:lnTo>
                    <a:pt x="12316714" y="709904"/>
                  </a:lnTo>
                  <a:lnTo>
                    <a:pt x="12322172" y="662867"/>
                  </a:lnTo>
                  <a:lnTo>
                    <a:pt x="12324022" y="614818"/>
                  </a:lnTo>
                  <a:lnTo>
                    <a:pt x="12322172" y="566770"/>
                  </a:lnTo>
                  <a:lnTo>
                    <a:pt x="12316714" y="519733"/>
                  </a:lnTo>
                  <a:lnTo>
                    <a:pt x="12307784" y="473844"/>
                  </a:lnTo>
                  <a:lnTo>
                    <a:pt x="12295519" y="429241"/>
                  </a:lnTo>
                  <a:lnTo>
                    <a:pt x="12280055" y="386058"/>
                  </a:lnTo>
                  <a:lnTo>
                    <a:pt x="12261530" y="344434"/>
                  </a:lnTo>
                  <a:lnTo>
                    <a:pt x="12240080" y="304505"/>
                  </a:lnTo>
                  <a:lnTo>
                    <a:pt x="12215842" y="266408"/>
                  </a:lnTo>
                  <a:lnTo>
                    <a:pt x="12188952" y="230278"/>
                  </a:lnTo>
                  <a:lnTo>
                    <a:pt x="12159547" y="196254"/>
                  </a:lnTo>
                  <a:lnTo>
                    <a:pt x="12127764" y="164471"/>
                  </a:lnTo>
                  <a:lnTo>
                    <a:pt x="12093739" y="135067"/>
                  </a:lnTo>
                  <a:lnTo>
                    <a:pt x="12057609" y="108177"/>
                  </a:lnTo>
                  <a:lnTo>
                    <a:pt x="12019512" y="83939"/>
                  </a:lnTo>
                  <a:lnTo>
                    <a:pt x="11979583" y="62489"/>
                  </a:lnTo>
                  <a:lnTo>
                    <a:pt x="11937959" y="43965"/>
                  </a:lnTo>
                  <a:lnTo>
                    <a:pt x="11894777" y="28502"/>
                  </a:lnTo>
                  <a:lnTo>
                    <a:pt x="11850174" y="16237"/>
                  </a:lnTo>
                  <a:lnTo>
                    <a:pt x="11804286" y="7307"/>
                  </a:lnTo>
                  <a:lnTo>
                    <a:pt x="11757250" y="1849"/>
                  </a:lnTo>
                  <a:lnTo>
                    <a:pt x="11709203" y="0"/>
                  </a:lnTo>
                  <a:lnTo>
                    <a:pt x="614818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58650" y="8286821"/>
            <a:ext cx="1078865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1640">
              <a:lnSpc>
                <a:spcPct val="124900"/>
              </a:lnSpc>
              <a:spcBef>
                <a:spcPts val="100"/>
              </a:spcBef>
            </a:pP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Decide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if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you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agree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‘yes’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versatile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0">
                <a:solidFill>
                  <a:srgbClr val="FFFFFF"/>
                </a:solidFill>
                <a:latin typeface="FrutigerLTPro-Bold"/>
                <a:cs typeface="FrutigerLTPro-Bold"/>
              </a:rPr>
              <a:t>contributor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all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rounder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or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0">
                <a:solidFill>
                  <a:srgbClr val="FFFFFF"/>
                </a:solidFill>
                <a:latin typeface="FrutigerLTPro-Bold"/>
                <a:cs typeface="FrutigerLTPro-Bold"/>
              </a:rPr>
              <a:t>developing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expert.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Then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review</a:t>
            </a:r>
            <a:r>
              <a:rPr sz="16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5">
                <a:solidFill>
                  <a:srgbClr val="FFFFFF"/>
                </a:solidFill>
                <a:latin typeface="FrutigerLTPro-Bold"/>
                <a:cs typeface="FrutigerLTPro-Bold"/>
              </a:rPr>
              <a:t>the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associated</a:t>
            </a:r>
            <a:r>
              <a:rPr sz="1650" b="1" spc="-7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role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description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more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detail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the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Scope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for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Growth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Model</a:t>
            </a:r>
            <a:r>
              <a:rPr sz="1650" b="1" spc="-7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confirm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your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place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the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model.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90811" y="9667429"/>
            <a:ext cx="12324080" cy="793115"/>
          </a:xfrm>
          <a:custGeom>
            <a:avLst/>
            <a:gdLst/>
            <a:ahLst/>
            <a:cxnLst/>
            <a:rect l="l" t="t" r="r" b="b"/>
            <a:pathLst>
              <a:path w="12324080" h="793115">
                <a:moveTo>
                  <a:pt x="396490" y="0"/>
                </a:moveTo>
                <a:lnTo>
                  <a:pt x="350251" y="2667"/>
                </a:lnTo>
                <a:lnTo>
                  <a:pt x="305578" y="10471"/>
                </a:lnTo>
                <a:lnTo>
                  <a:pt x="262769" y="23114"/>
                </a:lnTo>
                <a:lnTo>
                  <a:pt x="222123" y="40299"/>
                </a:lnTo>
                <a:lnTo>
                  <a:pt x="183935" y="61728"/>
                </a:lnTo>
                <a:lnTo>
                  <a:pt x="148505" y="87103"/>
                </a:lnTo>
                <a:lnTo>
                  <a:pt x="116128" y="116128"/>
                </a:lnTo>
                <a:lnTo>
                  <a:pt x="87103" y="148505"/>
                </a:lnTo>
                <a:lnTo>
                  <a:pt x="61728" y="183935"/>
                </a:lnTo>
                <a:lnTo>
                  <a:pt x="40299" y="222123"/>
                </a:lnTo>
                <a:lnTo>
                  <a:pt x="23114" y="262769"/>
                </a:lnTo>
                <a:lnTo>
                  <a:pt x="10471" y="305578"/>
                </a:lnTo>
                <a:lnTo>
                  <a:pt x="2667" y="350251"/>
                </a:lnTo>
                <a:lnTo>
                  <a:pt x="0" y="396490"/>
                </a:lnTo>
                <a:lnTo>
                  <a:pt x="2667" y="442730"/>
                </a:lnTo>
                <a:lnTo>
                  <a:pt x="10471" y="487402"/>
                </a:lnTo>
                <a:lnTo>
                  <a:pt x="23114" y="530211"/>
                </a:lnTo>
                <a:lnTo>
                  <a:pt x="40299" y="570857"/>
                </a:lnTo>
                <a:lnTo>
                  <a:pt x="61728" y="609045"/>
                </a:lnTo>
                <a:lnTo>
                  <a:pt x="87103" y="644475"/>
                </a:lnTo>
                <a:lnTo>
                  <a:pt x="116128" y="676852"/>
                </a:lnTo>
                <a:lnTo>
                  <a:pt x="148505" y="705877"/>
                </a:lnTo>
                <a:lnTo>
                  <a:pt x="183935" y="731252"/>
                </a:lnTo>
                <a:lnTo>
                  <a:pt x="222123" y="752681"/>
                </a:lnTo>
                <a:lnTo>
                  <a:pt x="262769" y="769866"/>
                </a:lnTo>
                <a:lnTo>
                  <a:pt x="305578" y="782509"/>
                </a:lnTo>
                <a:lnTo>
                  <a:pt x="350251" y="790313"/>
                </a:lnTo>
                <a:lnTo>
                  <a:pt x="396490" y="792981"/>
                </a:lnTo>
                <a:lnTo>
                  <a:pt x="11927521" y="792981"/>
                </a:lnTo>
                <a:lnTo>
                  <a:pt x="11973761" y="790313"/>
                </a:lnTo>
                <a:lnTo>
                  <a:pt x="12018433" y="782509"/>
                </a:lnTo>
                <a:lnTo>
                  <a:pt x="12061242" y="769866"/>
                </a:lnTo>
                <a:lnTo>
                  <a:pt x="12101888" y="752681"/>
                </a:lnTo>
                <a:lnTo>
                  <a:pt x="12140076" y="731252"/>
                </a:lnTo>
                <a:lnTo>
                  <a:pt x="12175507" y="705877"/>
                </a:lnTo>
                <a:lnTo>
                  <a:pt x="12207883" y="676852"/>
                </a:lnTo>
                <a:lnTo>
                  <a:pt x="12236908" y="644475"/>
                </a:lnTo>
                <a:lnTo>
                  <a:pt x="12262283" y="609045"/>
                </a:lnTo>
                <a:lnTo>
                  <a:pt x="12283712" y="570857"/>
                </a:lnTo>
                <a:lnTo>
                  <a:pt x="12300897" y="530211"/>
                </a:lnTo>
                <a:lnTo>
                  <a:pt x="12313540" y="487402"/>
                </a:lnTo>
                <a:lnTo>
                  <a:pt x="12321344" y="442730"/>
                </a:lnTo>
                <a:lnTo>
                  <a:pt x="12324012" y="396490"/>
                </a:lnTo>
                <a:lnTo>
                  <a:pt x="12321344" y="350251"/>
                </a:lnTo>
                <a:lnTo>
                  <a:pt x="12313540" y="305578"/>
                </a:lnTo>
                <a:lnTo>
                  <a:pt x="12300897" y="262769"/>
                </a:lnTo>
                <a:lnTo>
                  <a:pt x="12283712" y="222123"/>
                </a:lnTo>
                <a:lnTo>
                  <a:pt x="12262283" y="183935"/>
                </a:lnTo>
                <a:lnTo>
                  <a:pt x="12236908" y="148505"/>
                </a:lnTo>
                <a:lnTo>
                  <a:pt x="12207883" y="116128"/>
                </a:lnTo>
                <a:lnTo>
                  <a:pt x="12175507" y="87103"/>
                </a:lnTo>
                <a:lnTo>
                  <a:pt x="12140076" y="61728"/>
                </a:lnTo>
                <a:lnTo>
                  <a:pt x="12101888" y="40299"/>
                </a:lnTo>
                <a:lnTo>
                  <a:pt x="12061242" y="23114"/>
                </a:lnTo>
                <a:lnTo>
                  <a:pt x="12018433" y="10471"/>
                </a:lnTo>
                <a:lnTo>
                  <a:pt x="11973761" y="2667"/>
                </a:lnTo>
                <a:lnTo>
                  <a:pt x="11927521" y="0"/>
                </a:lnTo>
                <a:lnTo>
                  <a:pt x="396490" y="0"/>
                </a:lnTo>
                <a:close/>
              </a:path>
            </a:pathLst>
          </a:custGeom>
          <a:ln w="20941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63437" y="9700448"/>
            <a:ext cx="877887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915" marR="5080" indent="-450850">
              <a:lnSpc>
                <a:spcPct val="124900"/>
              </a:lnSpc>
              <a:spcBef>
                <a:spcPts val="100"/>
              </a:spcBef>
            </a:pPr>
            <a:r>
              <a:rPr sz="1650" b="1" spc="-10">
                <a:latin typeface="FrutigerLTPro-Bold"/>
                <a:cs typeface="FrutigerLTPro-Bold"/>
              </a:rPr>
              <a:t>Record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where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you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 spc="-10">
                <a:latin typeface="FrutigerLTPro-Bold"/>
                <a:cs typeface="FrutigerLTPro-Bold"/>
              </a:rPr>
              <a:t>have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placed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 spc="-10">
                <a:latin typeface="FrutigerLTPro-Bold"/>
                <a:cs typeface="FrutigerLTPro-Bold"/>
              </a:rPr>
              <a:t>yourself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on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the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Scope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for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Growth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model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in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 spc="-10">
                <a:latin typeface="FrutigerLTPro-Bold"/>
                <a:cs typeface="FrutigerLTPro-Bold"/>
              </a:rPr>
              <a:t>your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 spc="-10">
                <a:latin typeface="FrutigerLTPro-Bold"/>
                <a:cs typeface="FrutigerLTPro-Bold"/>
              </a:rPr>
              <a:t>reflection journal</a:t>
            </a:r>
            <a:r>
              <a:rPr sz="1650" b="1" spc="-80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and</a:t>
            </a:r>
            <a:r>
              <a:rPr sz="1650" b="1" spc="-80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discuss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this</a:t>
            </a:r>
            <a:r>
              <a:rPr sz="1650" b="1" spc="-80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with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 spc="-10">
                <a:latin typeface="FrutigerLTPro-Bold"/>
                <a:cs typeface="FrutigerLTPro-Bold"/>
              </a:rPr>
              <a:t>your</a:t>
            </a:r>
            <a:r>
              <a:rPr sz="1650" b="1" spc="-80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line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 spc="-10">
                <a:latin typeface="FrutigerLTPro-Bold"/>
                <a:cs typeface="FrutigerLTPro-Bold"/>
              </a:rPr>
              <a:t>manager</a:t>
            </a:r>
            <a:r>
              <a:rPr sz="1650" b="1" spc="-80">
                <a:latin typeface="FrutigerLTPro-Bold"/>
                <a:cs typeface="FrutigerLTPro-Bold"/>
              </a:rPr>
              <a:t> </a:t>
            </a:r>
            <a:r>
              <a:rPr sz="1650" b="1" spc="-10">
                <a:latin typeface="FrutigerLTPro-Bold"/>
                <a:cs typeface="FrutigerLTPro-Bold"/>
              </a:rPr>
              <a:t>during</a:t>
            </a:r>
            <a:r>
              <a:rPr sz="1650" b="1" spc="-75">
                <a:latin typeface="FrutigerLTPro-Bold"/>
                <a:cs typeface="FrutigerLTPro-Bold"/>
              </a:rPr>
              <a:t> </a:t>
            </a:r>
            <a:r>
              <a:rPr sz="1650" b="1" spc="-10">
                <a:latin typeface="FrutigerLTPro-Bold"/>
                <a:cs typeface="FrutigerLTPro-Bold"/>
              </a:rPr>
              <a:t>your</a:t>
            </a:r>
            <a:r>
              <a:rPr sz="1650" b="1" spc="-80">
                <a:latin typeface="FrutigerLTPro-Bold"/>
                <a:cs typeface="FrutigerLTPro-Bold"/>
              </a:rPr>
              <a:t> </a:t>
            </a:r>
            <a:r>
              <a:rPr sz="1650" b="1">
                <a:latin typeface="FrutigerLTPro-Bold"/>
                <a:cs typeface="FrutigerLTPro-Bold"/>
              </a:rPr>
              <a:t>career</a:t>
            </a:r>
            <a:r>
              <a:rPr sz="1650" b="1" spc="-80">
                <a:latin typeface="FrutigerLTPro-Bold"/>
                <a:cs typeface="FrutigerLTPro-Bold"/>
              </a:rPr>
              <a:t> </a:t>
            </a:r>
            <a:r>
              <a:rPr sz="1650" b="1" spc="-10">
                <a:latin typeface="FrutigerLTPro-Bold"/>
                <a:cs typeface="FrutigerLTPro-Bold"/>
              </a:rPr>
              <a:t>conversation.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09131" y="4942269"/>
            <a:ext cx="448754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39370">
              <a:lnSpc>
                <a:spcPct val="124900"/>
              </a:lnSpc>
              <a:spcBef>
                <a:spcPts val="100"/>
              </a:spcBef>
            </a:pPr>
            <a:r>
              <a:rPr sz="1650">
                <a:latin typeface="FrutigerLTPro-Roman"/>
                <a:cs typeface="FrutigerLTPro-Roman"/>
              </a:rPr>
              <a:t>Do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wish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develop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in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generalist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areas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with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50">
                <a:latin typeface="FrutigerLTPro-Roman"/>
                <a:cs typeface="FrutigerLTPro-Roman"/>
              </a:rPr>
              <a:t>a </a:t>
            </a:r>
            <a:r>
              <a:rPr sz="1650">
                <a:latin typeface="FrutigerLTPro-Roman"/>
                <a:cs typeface="FrutigerLTPro-Roman"/>
              </a:rPr>
              <a:t>degree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of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ambiguity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outside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my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current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role?</a:t>
            </a:r>
            <a:endParaRPr sz="1650">
              <a:latin typeface="FrutigerLTPro-Roman"/>
              <a:cs typeface="FrutigerLTPro-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87372" y="5162158"/>
            <a:ext cx="462534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>
                <a:latin typeface="FrutigerLTPro-Roman"/>
                <a:cs typeface="FrutigerLTPro-Roman"/>
              </a:rPr>
              <a:t>Do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wish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move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on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a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more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stretching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role?</a:t>
            </a:r>
            <a:endParaRPr sz="1650">
              <a:latin typeface="FrutigerLTPro-Roman"/>
              <a:cs typeface="FrutigerLTPro-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1241" y="2087078"/>
            <a:ext cx="2527294" cy="72315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889493" y="2265806"/>
            <a:ext cx="185102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0">
                <a:solidFill>
                  <a:srgbClr val="FFFFFF"/>
                </a:solidFill>
                <a:latin typeface="FrutigerLTPro-Bold"/>
                <a:cs typeface="FrutigerLTPro-Bold"/>
              </a:rPr>
              <a:t>Continue</a:t>
            </a:r>
            <a:r>
              <a:rPr sz="2150" b="1" spc="-9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20">
                <a:solidFill>
                  <a:srgbClr val="FFFFFF"/>
                </a:solidFill>
                <a:latin typeface="FrutigerLTPro-Bold"/>
                <a:cs typeface="FrutigerLTPro-Bold"/>
              </a:rPr>
              <a:t>Here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78576" y="6491816"/>
            <a:ext cx="3545204" cy="1087755"/>
          </a:xfrm>
          <a:custGeom>
            <a:avLst/>
            <a:gdLst/>
            <a:ahLst/>
            <a:cxnLst/>
            <a:rect l="l" t="t" r="r" b="b"/>
            <a:pathLst>
              <a:path w="3545204" h="1087754">
                <a:moveTo>
                  <a:pt x="3307365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850005"/>
                </a:lnTo>
                <a:lnTo>
                  <a:pt x="4824" y="897858"/>
                </a:lnTo>
                <a:lnTo>
                  <a:pt x="18660" y="942428"/>
                </a:lnTo>
                <a:lnTo>
                  <a:pt x="40552" y="982761"/>
                </a:lnTo>
                <a:lnTo>
                  <a:pt x="69547" y="1017900"/>
                </a:lnTo>
                <a:lnTo>
                  <a:pt x="104689" y="1046893"/>
                </a:lnTo>
                <a:lnTo>
                  <a:pt x="145023" y="1068784"/>
                </a:lnTo>
                <a:lnTo>
                  <a:pt x="189594" y="1082619"/>
                </a:lnTo>
                <a:lnTo>
                  <a:pt x="237448" y="1087443"/>
                </a:lnTo>
                <a:lnTo>
                  <a:pt x="3307365" y="1087443"/>
                </a:lnTo>
                <a:lnTo>
                  <a:pt x="3355218" y="1082619"/>
                </a:lnTo>
                <a:lnTo>
                  <a:pt x="3399790" y="1068784"/>
                </a:lnTo>
                <a:lnTo>
                  <a:pt x="3440124" y="1046893"/>
                </a:lnTo>
                <a:lnTo>
                  <a:pt x="3475265" y="1017900"/>
                </a:lnTo>
                <a:lnTo>
                  <a:pt x="3504260" y="982761"/>
                </a:lnTo>
                <a:lnTo>
                  <a:pt x="3526153" y="942428"/>
                </a:lnTo>
                <a:lnTo>
                  <a:pt x="3539989" y="897858"/>
                </a:lnTo>
                <a:lnTo>
                  <a:pt x="3544813" y="850005"/>
                </a:lnTo>
                <a:lnTo>
                  <a:pt x="3544813" y="237448"/>
                </a:lnTo>
                <a:lnTo>
                  <a:pt x="3539989" y="189591"/>
                </a:lnTo>
                <a:lnTo>
                  <a:pt x="3526153" y="145018"/>
                </a:lnTo>
                <a:lnTo>
                  <a:pt x="3504260" y="104684"/>
                </a:lnTo>
                <a:lnTo>
                  <a:pt x="3475265" y="69543"/>
                </a:lnTo>
                <a:lnTo>
                  <a:pt x="3440124" y="40550"/>
                </a:lnTo>
                <a:lnTo>
                  <a:pt x="3399790" y="18658"/>
                </a:lnTo>
                <a:lnTo>
                  <a:pt x="3355218" y="4823"/>
                </a:lnTo>
                <a:lnTo>
                  <a:pt x="3307365" y="0"/>
                </a:lnTo>
                <a:close/>
              </a:path>
            </a:pathLst>
          </a:custGeom>
          <a:solidFill>
            <a:srgbClr val="41B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44006" y="6852696"/>
            <a:ext cx="301180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an</a:t>
            </a:r>
            <a:r>
              <a:rPr sz="2150" b="1" spc="-6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agile</a:t>
            </a:r>
            <a:r>
              <a:rPr sz="21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performer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69943" y="6491816"/>
            <a:ext cx="3545204" cy="1087755"/>
          </a:xfrm>
          <a:custGeom>
            <a:avLst/>
            <a:gdLst/>
            <a:ahLst/>
            <a:cxnLst/>
            <a:rect l="l" t="t" r="r" b="b"/>
            <a:pathLst>
              <a:path w="3545204" h="1087754">
                <a:moveTo>
                  <a:pt x="3307365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850005"/>
                </a:lnTo>
                <a:lnTo>
                  <a:pt x="4824" y="897858"/>
                </a:lnTo>
                <a:lnTo>
                  <a:pt x="18660" y="942428"/>
                </a:lnTo>
                <a:lnTo>
                  <a:pt x="40552" y="982761"/>
                </a:lnTo>
                <a:lnTo>
                  <a:pt x="69547" y="1017900"/>
                </a:lnTo>
                <a:lnTo>
                  <a:pt x="104689" y="1046893"/>
                </a:lnTo>
                <a:lnTo>
                  <a:pt x="145023" y="1068784"/>
                </a:lnTo>
                <a:lnTo>
                  <a:pt x="189594" y="1082619"/>
                </a:lnTo>
                <a:lnTo>
                  <a:pt x="237448" y="1087443"/>
                </a:lnTo>
                <a:lnTo>
                  <a:pt x="3307365" y="1087443"/>
                </a:lnTo>
                <a:lnTo>
                  <a:pt x="3355218" y="1082619"/>
                </a:lnTo>
                <a:lnTo>
                  <a:pt x="3399790" y="1068784"/>
                </a:lnTo>
                <a:lnTo>
                  <a:pt x="3440124" y="1046893"/>
                </a:lnTo>
                <a:lnTo>
                  <a:pt x="3475265" y="1017900"/>
                </a:lnTo>
                <a:lnTo>
                  <a:pt x="3504260" y="982761"/>
                </a:lnTo>
                <a:lnTo>
                  <a:pt x="3526153" y="942428"/>
                </a:lnTo>
                <a:lnTo>
                  <a:pt x="3539989" y="897858"/>
                </a:lnTo>
                <a:lnTo>
                  <a:pt x="3544813" y="850005"/>
                </a:lnTo>
                <a:lnTo>
                  <a:pt x="3544813" y="237448"/>
                </a:lnTo>
                <a:lnTo>
                  <a:pt x="3539989" y="189591"/>
                </a:lnTo>
                <a:lnTo>
                  <a:pt x="3526153" y="145018"/>
                </a:lnTo>
                <a:lnTo>
                  <a:pt x="3504260" y="104684"/>
                </a:lnTo>
                <a:lnTo>
                  <a:pt x="3475265" y="69543"/>
                </a:lnTo>
                <a:lnTo>
                  <a:pt x="3440124" y="40550"/>
                </a:lnTo>
                <a:lnTo>
                  <a:pt x="3399790" y="18658"/>
                </a:lnTo>
                <a:lnTo>
                  <a:pt x="3355218" y="4823"/>
                </a:lnTo>
                <a:lnTo>
                  <a:pt x="3307365" y="0"/>
                </a:lnTo>
                <a:close/>
              </a:path>
            </a:pathLst>
          </a:custGeom>
          <a:solidFill>
            <a:srgbClr val="41B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51034" y="6689350"/>
            <a:ext cx="2583180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11530">
              <a:lnSpc>
                <a:spcPct val="100000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3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3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25">
                <a:solidFill>
                  <a:srgbClr val="FFFFFF"/>
                </a:solidFill>
                <a:latin typeface="FrutigerLTPro-Bold"/>
                <a:cs typeface="FrutigerLTPro-Bold"/>
              </a:rPr>
              <a:t>an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emerging</a:t>
            </a:r>
            <a:r>
              <a:rPr sz="2150" b="1" spc="-1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20">
                <a:solidFill>
                  <a:srgbClr val="FFFFFF"/>
                </a:solidFill>
                <a:latin typeface="FrutigerLTPro-Bold"/>
                <a:cs typeface="FrutigerLTPro-Bold"/>
              </a:rPr>
              <a:t>influencer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527274" y="6491816"/>
            <a:ext cx="3545204" cy="1087755"/>
          </a:xfrm>
          <a:custGeom>
            <a:avLst/>
            <a:gdLst/>
            <a:ahLst/>
            <a:cxnLst/>
            <a:rect l="l" t="t" r="r" b="b"/>
            <a:pathLst>
              <a:path w="3545205" h="1087754">
                <a:moveTo>
                  <a:pt x="3307365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850005"/>
                </a:lnTo>
                <a:lnTo>
                  <a:pt x="4824" y="897858"/>
                </a:lnTo>
                <a:lnTo>
                  <a:pt x="18660" y="942428"/>
                </a:lnTo>
                <a:lnTo>
                  <a:pt x="40552" y="982761"/>
                </a:lnTo>
                <a:lnTo>
                  <a:pt x="69547" y="1017900"/>
                </a:lnTo>
                <a:lnTo>
                  <a:pt x="104689" y="1046893"/>
                </a:lnTo>
                <a:lnTo>
                  <a:pt x="145023" y="1068784"/>
                </a:lnTo>
                <a:lnTo>
                  <a:pt x="189594" y="1082619"/>
                </a:lnTo>
                <a:lnTo>
                  <a:pt x="237448" y="1087443"/>
                </a:lnTo>
                <a:lnTo>
                  <a:pt x="3307365" y="1087443"/>
                </a:lnTo>
                <a:lnTo>
                  <a:pt x="3355218" y="1082619"/>
                </a:lnTo>
                <a:lnTo>
                  <a:pt x="3399790" y="1068784"/>
                </a:lnTo>
                <a:lnTo>
                  <a:pt x="3440124" y="1046893"/>
                </a:lnTo>
                <a:lnTo>
                  <a:pt x="3475265" y="1017900"/>
                </a:lnTo>
                <a:lnTo>
                  <a:pt x="3504260" y="982761"/>
                </a:lnTo>
                <a:lnTo>
                  <a:pt x="3526153" y="942428"/>
                </a:lnTo>
                <a:lnTo>
                  <a:pt x="3539989" y="897858"/>
                </a:lnTo>
                <a:lnTo>
                  <a:pt x="3544813" y="850005"/>
                </a:lnTo>
                <a:lnTo>
                  <a:pt x="3544813" y="237448"/>
                </a:lnTo>
                <a:lnTo>
                  <a:pt x="3539989" y="189591"/>
                </a:lnTo>
                <a:lnTo>
                  <a:pt x="3526153" y="145018"/>
                </a:lnTo>
                <a:lnTo>
                  <a:pt x="3504260" y="104684"/>
                </a:lnTo>
                <a:lnTo>
                  <a:pt x="3475265" y="69543"/>
                </a:lnTo>
                <a:lnTo>
                  <a:pt x="3440124" y="40550"/>
                </a:lnTo>
                <a:lnTo>
                  <a:pt x="3399790" y="18658"/>
                </a:lnTo>
                <a:lnTo>
                  <a:pt x="3355218" y="4823"/>
                </a:lnTo>
                <a:lnTo>
                  <a:pt x="3307365" y="0"/>
                </a:lnTo>
                <a:close/>
              </a:path>
            </a:pathLst>
          </a:custGeom>
          <a:solidFill>
            <a:srgbClr val="41B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014242" y="6643883"/>
            <a:ext cx="2692884" cy="673261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5080" indent="872490">
              <a:spcBef>
                <a:spcPts val="90"/>
              </a:spcBef>
            </a:pPr>
            <a:r>
              <a:rPr sz="2150" b="1" dirty="0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35" dirty="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dirty="0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30" dirty="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50" dirty="0">
                <a:solidFill>
                  <a:srgbClr val="FFFFFF"/>
                </a:solidFill>
                <a:latin typeface="FrutigerLTPro-Bold"/>
                <a:cs typeface="FrutigerLTPro-Bold"/>
              </a:rPr>
              <a:t>a </a:t>
            </a:r>
            <a:r>
              <a:rPr sz="2150" b="1" spc="-20" dirty="0">
                <a:solidFill>
                  <a:srgbClr val="FFFFFF"/>
                </a:solidFill>
                <a:latin typeface="FrutigerLTPro-Bold"/>
                <a:cs typeface="FrutigerLTPro-Bold"/>
              </a:rPr>
              <a:t>proven</a:t>
            </a:r>
            <a:r>
              <a:rPr lang="en-GB" sz="2150" b="1" spc="-20" dirty="0">
                <a:solidFill>
                  <a:srgbClr val="FFFFFF"/>
                </a:solidFill>
                <a:latin typeface="FrutigerLTPro-Bold"/>
                <a:cs typeface="FrutigerLTPro-Bold"/>
              </a:rPr>
              <a:t> professional</a:t>
            </a:r>
            <a:r>
              <a:rPr lang="en-GB" sz="2150" b="1" spc="-114" dirty="0">
                <a:solidFill>
                  <a:srgbClr val="FFFFFF"/>
                </a:solidFill>
                <a:latin typeface="FrutigerLTPro-Bold"/>
                <a:cs typeface="FrutigerLTPro-Bold"/>
              </a:rPr>
              <a:t> </a:t>
            </a:r>
            <a:endParaRPr sz="2150" b="1" spc="-25">
              <a:solidFill>
                <a:srgbClr val="FFFFFF"/>
              </a:solidFill>
              <a:latin typeface="FrutigerLTPro-Bold"/>
              <a:cs typeface="FrutigerLTPro-Bol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01691" y="834688"/>
            <a:ext cx="16766540" cy="5657215"/>
            <a:chOff x="2501691" y="834688"/>
            <a:chExt cx="16766540" cy="5657215"/>
          </a:xfrm>
        </p:grpSpPr>
        <p:sp>
          <p:nvSpPr>
            <p:cNvPr id="28" name="object 28"/>
            <p:cNvSpPr/>
            <p:nvPr/>
          </p:nvSpPr>
          <p:spPr>
            <a:xfrm>
              <a:off x="2501691" y="3386799"/>
              <a:ext cx="2606040" cy="723265"/>
            </a:xfrm>
            <a:custGeom>
              <a:avLst/>
              <a:gdLst/>
              <a:ahLst/>
              <a:cxnLst/>
              <a:rect l="l" t="t" r="r" b="b"/>
              <a:pathLst>
                <a:path w="2606040" h="723264">
                  <a:moveTo>
                    <a:pt x="2368011" y="0"/>
                  </a:moveTo>
                  <a:lnTo>
                    <a:pt x="237448" y="0"/>
                  </a:lnTo>
                  <a:lnTo>
                    <a:pt x="189594" y="4823"/>
                  </a:lnTo>
                  <a:lnTo>
                    <a:pt x="145023" y="18658"/>
                  </a:lnTo>
                  <a:lnTo>
                    <a:pt x="104689" y="40550"/>
                  </a:lnTo>
                  <a:lnTo>
                    <a:pt x="69547" y="69543"/>
                  </a:lnTo>
                  <a:lnTo>
                    <a:pt x="40552" y="104684"/>
                  </a:lnTo>
                  <a:lnTo>
                    <a:pt x="18660" y="145018"/>
                  </a:lnTo>
                  <a:lnTo>
                    <a:pt x="4824" y="189591"/>
                  </a:lnTo>
                  <a:lnTo>
                    <a:pt x="0" y="237448"/>
                  </a:lnTo>
                  <a:lnTo>
                    <a:pt x="0" y="485712"/>
                  </a:lnTo>
                  <a:lnTo>
                    <a:pt x="4824" y="533566"/>
                  </a:lnTo>
                  <a:lnTo>
                    <a:pt x="18660" y="578136"/>
                  </a:lnTo>
                  <a:lnTo>
                    <a:pt x="40552" y="618468"/>
                  </a:lnTo>
                  <a:lnTo>
                    <a:pt x="69547" y="653608"/>
                  </a:lnTo>
                  <a:lnTo>
                    <a:pt x="104689" y="682601"/>
                  </a:lnTo>
                  <a:lnTo>
                    <a:pt x="145023" y="704492"/>
                  </a:lnTo>
                  <a:lnTo>
                    <a:pt x="189594" y="718327"/>
                  </a:lnTo>
                  <a:lnTo>
                    <a:pt x="237448" y="723150"/>
                  </a:lnTo>
                  <a:lnTo>
                    <a:pt x="2368011" y="723150"/>
                  </a:lnTo>
                  <a:lnTo>
                    <a:pt x="2415865" y="718327"/>
                  </a:lnTo>
                  <a:lnTo>
                    <a:pt x="2460436" y="704492"/>
                  </a:lnTo>
                  <a:lnTo>
                    <a:pt x="2500770" y="682601"/>
                  </a:lnTo>
                  <a:lnTo>
                    <a:pt x="2535912" y="653608"/>
                  </a:lnTo>
                  <a:lnTo>
                    <a:pt x="2564907" y="618468"/>
                  </a:lnTo>
                  <a:lnTo>
                    <a:pt x="2586799" y="578136"/>
                  </a:lnTo>
                  <a:lnTo>
                    <a:pt x="2600635" y="533566"/>
                  </a:lnTo>
                  <a:lnTo>
                    <a:pt x="2605459" y="485712"/>
                  </a:lnTo>
                  <a:lnTo>
                    <a:pt x="2605459" y="237448"/>
                  </a:lnTo>
                  <a:lnTo>
                    <a:pt x="2600635" y="189591"/>
                  </a:lnTo>
                  <a:lnTo>
                    <a:pt x="2586799" y="145018"/>
                  </a:lnTo>
                  <a:lnTo>
                    <a:pt x="2564907" y="104684"/>
                  </a:lnTo>
                  <a:lnTo>
                    <a:pt x="2535912" y="69543"/>
                  </a:lnTo>
                  <a:lnTo>
                    <a:pt x="2500770" y="40550"/>
                  </a:lnTo>
                  <a:lnTo>
                    <a:pt x="2460436" y="18658"/>
                  </a:lnTo>
                  <a:lnTo>
                    <a:pt x="2415865" y="4823"/>
                  </a:lnTo>
                  <a:lnTo>
                    <a:pt x="2368011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14892" y="4109965"/>
              <a:ext cx="0" cy="467995"/>
            </a:xfrm>
            <a:custGeom>
              <a:avLst/>
              <a:gdLst/>
              <a:ahLst/>
              <a:cxnLst/>
              <a:rect l="l" t="t" r="r" b="b"/>
              <a:pathLst>
                <a:path h="467995">
                  <a:moveTo>
                    <a:pt x="0" y="0"/>
                  </a:moveTo>
                  <a:lnTo>
                    <a:pt x="0" y="467472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50988" y="4504939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18" y="0"/>
                  </a:moveTo>
                  <a:lnTo>
                    <a:pt x="0" y="0"/>
                  </a:lnTo>
                  <a:lnTo>
                    <a:pt x="63903" y="175617"/>
                  </a:lnTo>
                  <a:lnTo>
                    <a:pt x="12781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14892" y="2819571"/>
              <a:ext cx="0" cy="467995"/>
            </a:xfrm>
            <a:custGeom>
              <a:avLst/>
              <a:gdLst/>
              <a:ahLst/>
              <a:cxnLst/>
              <a:rect l="l" t="t" r="r" b="b"/>
              <a:pathLst>
                <a:path h="467995">
                  <a:moveTo>
                    <a:pt x="0" y="0"/>
                  </a:moveTo>
                  <a:lnTo>
                    <a:pt x="0" y="467472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50988" y="3214546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18" y="0"/>
                  </a:moveTo>
                  <a:lnTo>
                    <a:pt x="0" y="0"/>
                  </a:lnTo>
                  <a:lnTo>
                    <a:pt x="63903" y="175617"/>
                  </a:lnTo>
                  <a:lnTo>
                    <a:pt x="12781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82330" y="5305844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40">
                  <a:moveTo>
                    <a:pt x="0" y="0"/>
                  </a:moveTo>
                  <a:lnTo>
                    <a:pt x="789452" y="0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99282" y="5241930"/>
              <a:ext cx="175895" cy="128270"/>
            </a:xfrm>
            <a:custGeom>
              <a:avLst/>
              <a:gdLst/>
              <a:ahLst/>
              <a:cxnLst/>
              <a:rect l="l" t="t" r="r" b="b"/>
              <a:pathLst>
                <a:path w="175895" h="128270">
                  <a:moveTo>
                    <a:pt x="0" y="0"/>
                  </a:moveTo>
                  <a:lnTo>
                    <a:pt x="0" y="127828"/>
                  </a:lnTo>
                  <a:lnTo>
                    <a:pt x="175628" y="63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66349" y="5931131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5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02434" y="6316194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42355" y="5931131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5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978441" y="6316194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289210" y="5931131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5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225297" y="6316194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69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729189" y="5305844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40">
                  <a:moveTo>
                    <a:pt x="0" y="0"/>
                  </a:moveTo>
                  <a:lnTo>
                    <a:pt x="789462" y="0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446142" y="5241930"/>
              <a:ext cx="175895" cy="128270"/>
            </a:xfrm>
            <a:custGeom>
              <a:avLst/>
              <a:gdLst/>
              <a:ahLst/>
              <a:cxnLst/>
              <a:rect l="l" t="t" r="r" b="b"/>
              <a:pathLst>
                <a:path w="175894" h="128270">
                  <a:moveTo>
                    <a:pt x="0" y="0"/>
                  </a:moveTo>
                  <a:lnTo>
                    <a:pt x="0" y="127828"/>
                  </a:lnTo>
                  <a:lnTo>
                    <a:pt x="175628" y="63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84104" y="845165"/>
              <a:ext cx="1573530" cy="635635"/>
            </a:xfrm>
            <a:custGeom>
              <a:avLst/>
              <a:gdLst/>
              <a:ahLst/>
              <a:cxnLst/>
              <a:rect l="l" t="t" r="r" b="b"/>
              <a:pathLst>
                <a:path w="1573530" h="635635">
                  <a:moveTo>
                    <a:pt x="1255396" y="0"/>
                  </a:moveTo>
                  <a:lnTo>
                    <a:pt x="317759" y="0"/>
                  </a:lnTo>
                  <a:lnTo>
                    <a:pt x="270804" y="3445"/>
                  </a:lnTo>
                  <a:lnTo>
                    <a:pt x="225987" y="13453"/>
                  </a:lnTo>
                  <a:lnTo>
                    <a:pt x="183801" y="29533"/>
                  </a:lnTo>
                  <a:lnTo>
                    <a:pt x="144737" y="51193"/>
                  </a:lnTo>
                  <a:lnTo>
                    <a:pt x="109286" y="77941"/>
                  </a:lnTo>
                  <a:lnTo>
                    <a:pt x="77941" y="109286"/>
                  </a:lnTo>
                  <a:lnTo>
                    <a:pt x="51193" y="144737"/>
                  </a:lnTo>
                  <a:lnTo>
                    <a:pt x="29533" y="183801"/>
                  </a:lnTo>
                  <a:lnTo>
                    <a:pt x="13453" y="225987"/>
                  </a:lnTo>
                  <a:lnTo>
                    <a:pt x="3445" y="270804"/>
                  </a:lnTo>
                  <a:lnTo>
                    <a:pt x="0" y="317759"/>
                  </a:lnTo>
                  <a:lnTo>
                    <a:pt x="3445" y="364713"/>
                  </a:lnTo>
                  <a:lnTo>
                    <a:pt x="13453" y="409527"/>
                  </a:lnTo>
                  <a:lnTo>
                    <a:pt x="29533" y="451712"/>
                  </a:lnTo>
                  <a:lnTo>
                    <a:pt x="51193" y="490774"/>
                  </a:lnTo>
                  <a:lnTo>
                    <a:pt x="77941" y="526224"/>
                  </a:lnTo>
                  <a:lnTo>
                    <a:pt x="109286" y="557568"/>
                  </a:lnTo>
                  <a:lnTo>
                    <a:pt x="144737" y="584316"/>
                  </a:lnTo>
                  <a:lnTo>
                    <a:pt x="183801" y="605975"/>
                  </a:lnTo>
                  <a:lnTo>
                    <a:pt x="225987" y="622055"/>
                  </a:lnTo>
                  <a:lnTo>
                    <a:pt x="270804" y="632064"/>
                  </a:lnTo>
                  <a:lnTo>
                    <a:pt x="317759" y="635509"/>
                  </a:lnTo>
                  <a:lnTo>
                    <a:pt x="1255396" y="635509"/>
                  </a:lnTo>
                  <a:lnTo>
                    <a:pt x="1302352" y="632064"/>
                  </a:lnTo>
                  <a:lnTo>
                    <a:pt x="1347168" y="622055"/>
                  </a:lnTo>
                  <a:lnTo>
                    <a:pt x="1389355" y="605975"/>
                  </a:lnTo>
                  <a:lnTo>
                    <a:pt x="1428419" y="584316"/>
                  </a:lnTo>
                  <a:lnTo>
                    <a:pt x="1463869" y="557568"/>
                  </a:lnTo>
                  <a:lnTo>
                    <a:pt x="1495214" y="526224"/>
                  </a:lnTo>
                  <a:lnTo>
                    <a:pt x="1521962" y="490774"/>
                  </a:lnTo>
                  <a:lnTo>
                    <a:pt x="1543622" y="451712"/>
                  </a:lnTo>
                  <a:lnTo>
                    <a:pt x="1559702" y="409527"/>
                  </a:lnTo>
                  <a:lnTo>
                    <a:pt x="1569710" y="364713"/>
                  </a:lnTo>
                  <a:lnTo>
                    <a:pt x="1573156" y="317759"/>
                  </a:lnTo>
                  <a:lnTo>
                    <a:pt x="1569710" y="270804"/>
                  </a:lnTo>
                  <a:lnTo>
                    <a:pt x="1559702" y="225987"/>
                  </a:lnTo>
                  <a:lnTo>
                    <a:pt x="1543622" y="183801"/>
                  </a:lnTo>
                  <a:lnTo>
                    <a:pt x="1521962" y="144737"/>
                  </a:lnTo>
                  <a:lnTo>
                    <a:pt x="1495214" y="109286"/>
                  </a:lnTo>
                  <a:lnTo>
                    <a:pt x="1463869" y="77941"/>
                  </a:lnTo>
                  <a:lnTo>
                    <a:pt x="1428419" y="51193"/>
                  </a:lnTo>
                  <a:lnTo>
                    <a:pt x="1389355" y="29533"/>
                  </a:lnTo>
                  <a:lnTo>
                    <a:pt x="1347168" y="13453"/>
                  </a:lnTo>
                  <a:lnTo>
                    <a:pt x="1302352" y="3445"/>
                  </a:lnTo>
                  <a:lnTo>
                    <a:pt x="1255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684104" y="845165"/>
              <a:ext cx="1573530" cy="635635"/>
            </a:xfrm>
            <a:custGeom>
              <a:avLst/>
              <a:gdLst/>
              <a:ahLst/>
              <a:cxnLst/>
              <a:rect l="l" t="t" r="r" b="b"/>
              <a:pathLst>
                <a:path w="1573530" h="635635">
                  <a:moveTo>
                    <a:pt x="317759" y="0"/>
                  </a:moveTo>
                  <a:lnTo>
                    <a:pt x="270804" y="3445"/>
                  </a:lnTo>
                  <a:lnTo>
                    <a:pt x="225987" y="13453"/>
                  </a:lnTo>
                  <a:lnTo>
                    <a:pt x="183801" y="29533"/>
                  </a:lnTo>
                  <a:lnTo>
                    <a:pt x="144737" y="51193"/>
                  </a:lnTo>
                  <a:lnTo>
                    <a:pt x="109286" y="77941"/>
                  </a:lnTo>
                  <a:lnTo>
                    <a:pt x="77941" y="109286"/>
                  </a:lnTo>
                  <a:lnTo>
                    <a:pt x="51193" y="144737"/>
                  </a:lnTo>
                  <a:lnTo>
                    <a:pt x="29533" y="183801"/>
                  </a:lnTo>
                  <a:lnTo>
                    <a:pt x="13453" y="225987"/>
                  </a:lnTo>
                  <a:lnTo>
                    <a:pt x="3445" y="270804"/>
                  </a:lnTo>
                  <a:lnTo>
                    <a:pt x="0" y="317759"/>
                  </a:lnTo>
                  <a:lnTo>
                    <a:pt x="3445" y="364713"/>
                  </a:lnTo>
                  <a:lnTo>
                    <a:pt x="13453" y="409527"/>
                  </a:lnTo>
                  <a:lnTo>
                    <a:pt x="29533" y="451712"/>
                  </a:lnTo>
                  <a:lnTo>
                    <a:pt x="51193" y="490774"/>
                  </a:lnTo>
                  <a:lnTo>
                    <a:pt x="77941" y="526224"/>
                  </a:lnTo>
                  <a:lnTo>
                    <a:pt x="109286" y="557568"/>
                  </a:lnTo>
                  <a:lnTo>
                    <a:pt x="144737" y="584316"/>
                  </a:lnTo>
                  <a:lnTo>
                    <a:pt x="183801" y="605975"/>
                  </a:lnTo>
                  <a:lnTo>
                    <a:pt x="225987" y="622055"/>
                  </a:lnTo>
                  <a:lnTo>
                    <a:pt x="270804" y="632064"/>
                  </a:lnTo>
                  <a:lnTo>
                    <a:pt x="317759" y="635509"/>
                  </a:lnTo>
                  <a:lnTo>
                    <a:pt x="1255396" y="635509"/>
                  </a:lnTo>
                  <a:lnTo>
                    <a:pt x="1302352" y="632064"/>
                  </a:lnTo>
                  <a:lnTo>
                    <a:pt x="1347168" y="622055"/>
                  </a:lnTo>
                  <a:lnTo>
                    <a:pt x="1389355" y="605975"/>
                  </a:lnTo>
                  <a:lnTo>
                    <a:pt x="1428419" y="584316"/>
                  </a:lnTo>
                  <a:lnTo>
                    <a:pt x="1463869" y="557568"/>
                  </a:lnTo>
                  <a:lnTo>
                    <a:pt x="1495214" y="526224"/>
                  </a:lnTo>
                  <a:lnTo>
                    <a:pt x="1521962" y="490774"/>
                  </a:lnTo>
                  <a:lnTo>
                    <a:pt x="1543622" y="451712"/>
                  </a:lnTo>
                  <a:lnTo>
                    <a:pt x="1559702" y="409527"/>
                  </a:lnTo>
                  <a:lnTo>
                    <a:pt x="1569710" y="364713"/>
                  </a:lnTo>
                  <a:lnTo>
                    <a:pt x="1573156" y="317759"/>
                  </a:lnTo>
                  <a:lnTo>
                    <a:pt x="1569710" y="270804"/>
                  </a:lnTo>
                  <a:lnTo>
                    <a:pt x="1559702" y="225987"/>
                  </a:lnTo>
                  <a:lnTo>
                    <a:pt x="1543622" y="183801"/>
                  </a:lnTo>
                  <a:lnTo>
                    <a:pt x="1521962" y="144737"/>
                  </a:lnTo>
                  <a:lnTo>
                    <a:pt x="1495214" y="109286"/>
                  </a:lnTo>
                  <a:lnTo>
                    <a:pt x="1463869" y="77941"/>
                  </a:lnTo>
                  <a:lnTo>
                    <a:pt x="1428419" y="51193"/>
                  </a:lnTo>
                  <a:lnTo>
                    <a:pt x="1389355" y="29533"/>
                  </a:lnTo>
                  <a:lnTo>
                    <a:pt x="1347168" y="13453"/>
                  </a:lnTo>
                  <a:lnTo>
                    <a:pt x="1302352" y="3445"/>
                  </a:lnTo>
                  <a:lnTo>
                    <a:pt x="1255396" y="0"/>
                  </a:lnTo>
                  <a:lnTo>
                    <a:pt x="317759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88125" y="917992"/>
              <a:ext cx="374156" cy="48985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534268" y="5388037"/>
            <a:ext cx="38798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5">
                <a:solidFill>
                  <a:srgbClr val="005EB8"/>
                </a:solidFill>
                <a:latin typeface="FrutigerLTPro-Bold"/>
                <a:cs typeface="FrutigerLTPro-Bold"/>
              </a:rPr>
              <a:t>No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43789" y="5978532"/>
            <a:ext cx="699148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196481" y="5978532"/>
            <a:ext cx="638502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619511" y="5978532"/>
            <a:ext cx="547533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781156" y="5388037"/>
            <a:ext cx="38798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5">
                <a:solidFill>
                  <a:srgbClr val="005EB8"/>
                </a:solidFill>
                <a:latin typeface="FrutigerLTPro-Bold"/>
                <a:cs typeface="FrutigerLTPro-Bold"/>
              </a:rPr>
              <a:t>No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364964" y="1028425"/>
            <a:ext cx="6762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10">
                <a:solidFill>
                  <a:srgbClr val="005EB8"/>
                </a:solidFill>
                <a:latin typeface="FrutigerLTPro-Bold"/>
                <a:cs typeface="FrutigerLTPro-Bold"/>
              </a:rPr>
              <a:t>Restart</a:t>
            </a:r>
            <a:endParaRPr sz="1500">
              <a:latin typeface="FrutigerLTPro-Bold"/>
              <a:cs typeface="FrutigerLTPro-Bold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t>Finding</a:t>
            </a:r>
            <a:r>
              <a:rPr spc="-125"/>
              <a:t> </a:t>
            </a:r>
            <a:r>
              <a:t>my</a:t>
            </a:r>
            <a:r>
              <a:rPr spc="-120"/>
              <a:t> </a:t>
            </a:r>
            <a:r>
              <a:t>role</a:t>
            </a:r>
            <a:r>
              <a:rPr spc="-125"/>
              <a:t> </a:t>
            </a:r>
            <a:r>
              <a:t>in</a:t>
            </a:r>
            <a:r>
              <a:rPr spc="-120"/>
              <a:t> </a:t>
            </a:r>
            <a:r>
              <a:rPr spc="-10"/>
              <a:t>Stretch/Complexity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839101" y="3434640"/>
            <a:ext cx="1951989" cy="61404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55904" marR="5080" indent="-243840">
              <a:lnSpc>
                <a:spcPct val="79900"/>
              </a:lnSpc>
              <a:spcBef>
                <a:spcPts val="61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30">
                <a:solidFill>
                  <a:srgbClr val="FFFFFF"/>
                </a:solidFill>
                <a:latin typeface="FrutigerLTPro-Bold"/>
                <a:cs typeface="FrutigerLTPro-Bold"/>
              </a:rPr>
              <a:t>Stretch/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Complexity</a:t>
            </a:r>
            <a:endParaRPr sz="2150">
              <a:latin typeface="FrutigerLTPro-Bold"/>
              <a:cs typeface="FrutigerLTPro-Bold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6962522" y="10222103"/>
            <a:ext cx="2304415" cy="497840"/>
            <a:chOff x="16962522" y="10222103"/>
            <a:chExt cx="2304415" cy="497840"/>
          </a:xfrm>
        </p:grpSpPr>
        <p:sp>
          <p:nvSpPr>
            <p:cNvPr id="55" name="object 55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hlinkClick r:id="rId4" action="ppaction://hlinksldjump"/>
            </p:cNvPr>
            <p:cNvSpPr/>
            <p:nvPr/>
          </p:nvSpPr>
          <p:spPr>
            <a:xfrm>
              <a:off x="18917872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876547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>
              <a:hlinkClick r:id="" action="ppaction://hlinkshowjump?jump=previousslide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>
              <a:hlinkClick r:id="" action="ppaction://hlinkshowjump?jump=nextslide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04232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16</a:t>
            </a:fld>
            <a:endParaRPr spc="-25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22808" y="0"/>
            <a:ext cx="11981815" cy="11308715"/>
          </a:xfrm>
          <a:custGeom>
            <a:avLst/>
            <a:gdLst/>
            <a:ahLst/>
            <a:cxnLst/>
            <a:rect l="l" t="t" r="r" b="b"/>
            <a:pathLst>
              <a:path w="11981815" h="11308715">
                <a:moveTo>
                  <a:pt x="11981290" y="0"/>
                </a:moveTo>
                <a:lnTo>
                  <a:pt x="3215800" y="0"/>
                </a:lnTo>
                <a:lnTo>
                  <a:pt x="3145190" y="78625"/>
                </a:lnTo>
                <a:lnTo>
                  <a:pt x="3044704" y="192213"/>
                </a:lnTo>
                <a:lnTo>
                  <a:pt x="2945119" y="306724"/>
                </a:lnTo>
                <a:lnTo>
                  <a:pt x="2895677" y="364322"/>
                </a:lnTo>
                <a:lnTo>
                  <a:pt x="2846475" y="422146"/>
                </a:lnTo>
                <a:lnTo>
                  <a:pt x="2797519" y="480195"/>
                </a:lnTo>
                <a:lnTo>
                  <a:pt x="2748813" y="538465"/>
                </a:lnTo>
                <a:lnTo>
                  <a:pt x="2700362" y="596956"/>
                </a:lnTo>
                <a:lnTo>
                  <a:pt x="2652172" y="655666"/>
                </a:lnTo>
                <a:lnTo>
                  <a:pt x="2604247" y="714593"/>
                </a:lnTo>
                <a:lnTo>
                  <a:pt x="2556593" y="773736"/>
                </a:lnTo>
                <a:lnTo>
                  <a:pt x="2509214" y="833092"/>
                </a:lnTo>
                <a:lnTo>
                  <a:pt x="2462115" y="892660"/>
                </a:lnTo>
                <a:lnTo>
                  <a:pt x="2415302" y="952438"/>
                </a:lnTo>
                <a:lnTo>
                  <a:pt x="2368779" y="1012425"/>
                </a:lnTo>
                <a:lnTo>
                  <a:pt x="2322552" y="1072618"/>
                </a:lnTo>
                <a:lnTo>
                  <a:pt x="2276625" y="1133016"/>
                </a:lnTo>
                <a:lnTo>
                  <a:pt x="2231004" y="1193618"/>
                </a:lnTo>
                <a:lnTo>
                  <a:pt x="2185693" y="1254421"/>
                </a:lnTo>
                <a:lnTo>
                  <a:pt x="2140697" y="1315423"/>
                </a:lnTo>
                <a:lnTo>
                  <a:pt x="2096023" y="1376624"/>
                </a:lnTo>
                <a:lnTo>
                  <a:pt x="2051673" y="1438020"/>
                </a:lnTo>
                <a:lnTo>
                  <a:pt x="2007654" y="1499611"/>
                </a:lnTo>
                <a:lnTo>
                  <a:pt x="1963971" y="1561395"/>
                </a:lnTo>
                <a:lnTo>
                  <a:pt x="1920628" y="1623370"/>
                </a:lnTo>
                <a:lnTo>
                  <a:pt x="1877631" y="1685534"/>
                </a:lnTo>
                <a:lnTo>
                  <a:pt x="1834984" y="1747886"/>
                </a:lnTo>
                <a:lnTo>
                  <a:pt x="1792693" y="1810423"/>
                </a:lnTo>
                <a:lnTo>
                  <a:pt x="1750763" y="1873144"/>
                </a:lnTo>
                <a:lnTo>
                  <a:pt x="1709197" y="1936047"/>
                </a:lnTo>
                <a:lnTo>
                  <a:pt x="1668003" y="1999131"/>
                </a:lnTo>
                <a:lnTo>
                  <a:pt x="1627184" y="2062394"/>
                </a:lnTo>
                <a:lnTo>
                  <a:pt x="1586746" y="2125834"/>
                </a:lnTo>
                <a:lnTo>
                  <a:pt x="1546693" y="2189448"/>
                </a:lnTo>
                <a:lnTo>
                  <a:pt x="1507031" y="2253237"/>
                </a:lnTo>
                <a:lnTo>
                  <a:pt x="1467765" y="2317197"/>
                </a:lnTo>
                <a:lnTo>
                  <a:pt x="1428899" y="2381327"/>
                </a:lnTo>
                <a:lnTo>
                  <a:pt x="1390439" y="2445626"/>
                </a:lnTo>
                <a:lnTo>
                  <a:pt x="1352390" y="2510091"/>
                </a:lnTo>
                <a:lnTo>
                  <a:pt x="1314756" y="2574721"/>
                </a:lnTo>
                <a:lnTo>
                  <a:pt x="1277543" y="2639513"/>
                </a:lnTo>
                <a:lnTo>
                  <a:pt x="1240756" y="2704468"/>
                </a:lnTo>
                <a:lnTo>
                  <a:pt x="1204399" y="2769581"/>
                </a:lnTo>
                <a:lnTo>
                  <a:pt x="1168478" y="2834853"/>
                </a:lnTo>
                <a:lnTo>
                  <a:pt x="1132998" y="2900280"/>
                </a:lnTo>
                <a:lnTo>
                  <a:pt x="1097963" y="2965862"/>
                </a:lnTo>
                <a:lnTo>
                  <a:pt x="1063379" y="3031597"/>
                </a:lnTo>
                <a:lnTo>
                  <a:pt x="1029251" y="3097482"/>
                </a:lnTo>
                <a:lnTo>
                  <a:pt x="995584" y="3163516"/>
                </a:lnTo>
                <a:lnTo>
                  <a:pt x="962382" y="3229698"/>
                </a:lnTo>
                <a:lnTo>
                  <a:pt x="929652" y="3296025"/>
                </a:lnTo>
                <a:lnTo>
                  <a:pt x="897397" y="3362496"/>
                </a:lnTo>
                <a:lnTo>
                  <a:pt x="865622" y="3429110"/>
                </a:lnTo>
                <a:lnTo>
                  <a:pt x="834334" y="3495863"/>
                </a:lnTo>
                <a:lnTo>
                  <a:pt x="803536" y="3562755"/>
                </a:lnTo>
                <a:lnTo>
                  <a:pt x="773234" y="3629784"/>
                </a:lnTo>
                <a:lnTo>
                  <a:pt x="743433" y="3696949"/>
                </a:lnTo>
                <a:lnTo>
                  <a:pt x="714138" y="3764246"/>
                </a:lnTo>
                <a:lnTo>
                  <a:pt x="685354" y="3831675"/>
                </a:lnTo>
                <a:lnTo>
                  <a:pt x="657085" y="3899234"/>
                </a:lnTo>
                <a:lnTo>
                  <a:pt x="629338" y="3966922"/>
                </a:lnTo>
                <a:lnTo>
                  <a:pt x="602116" y="4034735"/>
                </a:lnTo>
                <a:lnTo>
                  <a:pt x="575425" y="4102673"/>
                </a:lnTo>
                <a:lnTo>
                  <a:pt x="549270" y="4170735"/>
                </a:lnTo>
                <a:lnTo>
                  <a:pt x="523656" y="4238917"/>
                </a:lnTo>
                <a:lnTo>
                  <a:pt x="498588" y="4307219"/>
                </a:lnTo>
                <a:lnTo>
                  <a:pt x="474071" y="4375638"/>
                </a:lnTo>
                <a:lnTo>
                  <a:pt x="450109" y="4444173"/>
                </a:lnTo>
                <a:lnTo>
                  <a:pt x="426709" y="4512823"/>
                </a:lnTo>
                <a:lnTo>
                  <a:pt x="403874" y="4581585"/>
                </a:lnTo>
                <a:lnTo>
                  <a:pt x="381611" y="4650457"/>
                </a:lnTo>
                <a:lnTo>
                  <a:pt x="359923" y="4719439"/>
                </a:lnTo>
                <a:lnTo>
                  <a:pt x="338816" y="4788528"/>
                </a:lnTo>
                <a:lnTo>
                  <a:pt x="318296" y="4857722"/>
                </a:lnTo>
                <a:lnTo>
                  <a:pt x="298366" y="4927020"/>
                </a:lnTo>
                <a:lnTo>
                  <a:pt x="279032" y="4996420"/>
                </a:lnTo>
                <a:lnTo>
                  <a:pt x="260300" y="5065920"/>
                </a:lnTo>
                <a:lnTo>
                  <a:pt x="242173" y="5135518"/>
                </a:lnTo>
                <a:lnTo>
                  <a:pt x="224657" y="5205214"/>
                </a:lnTo>
                <a:lnTo>
                  <a:pt x="207758" y="5275004"/>
                </a:lnTo>
                <a:lnTo>
                  <a:pt x="191479" y="5344888"/>
                </a:lnTo>
                <a:lnTo>
                  <a:pt x="175827" y="5414863"/>
                </a:lnTo>
                <a:lnTo>
                  <a:pt x="160805" y="5484927"/>
                </a:lnTo>
                <a:lnTo>
                  <a:pt x="146420" y="5555080"/>
                </a:lnTo>
                <a:lnTo>
                  <a:pt x="132675" y="5625319"/>
                </a:lnTo>
                <a:lnTo>
                  <a:pt x="119577" y="5695643"/>
                </a:lnTo>
                <a:lnTo>
                  <a:pt x="107130" y="5766049"/>
                </a:lnTo>
                <a:lnTo>
                  <a:pt x="95339" y="5836536"/>
                </a:lnTo>
                <a:lnTo>
                  <a:pt x="84209" y="5907103"/>
                </a:lnTo>
                <a:lnTo>
                  <a:pt x="73745" y="5977747"/>
                </a:lnTo>
                <a:lnTo>
                  <a:pt x="63953" y="6048467"/>
                </a:lnTo>
                <a:lnTo>
                  <a:pt x="54836" y="6119261"/>
                </a:lnTo>
                <a:lnTo>
                  <a:pt x="46401" y="6190128"/>
                </a:lnTo>
                <a:lnTo>
                  <a:pt x="38651" y="6261064"/>
                </a:lnTo>
                <a:lnTo>
                  <a:pt x="31593" y="6332070"/>
                </a:lnTo>
                <a:lnTo>
                  <a:pt x="25231" y="6403143"/>
                </a:lnTo>
                <a:lnTo>
                  <a:pt x="19571" y="6474281"/>
                </a:lnTo>
                <a:lnTo>
                  <a:pt x="14616" y="6545482"/>
                </a:lnTo>
                <a:lnTo>
                  <a:pt x="10373" y="6616746"/>
                </a:lnTo>
                <a:lnTo>
                  <a:pt x="6846" y="6688069"/>
                </a:lnTo>
                <a:lnTo>
                  <a:pt x="4040" y="6759451"/>
                </a:lnTo>
                <a:lnTo>
                  <a:pt x="1960" y="6830890"/>
                </a:lnTo>
                <a:lnTo>
                  <a:pt x="612" y="6902383"/>
                </a:lnTo>
                <a:lnTo>
                  <a:pt x="0" y="6973929"/>
                </a:lnTo>
                <a:lnTo>
                  <a:pt x="129" y="7045527"/>
                </a:lnTo>
                <a:lnTo>
                  <a:pt x="1004" y="7117175"/>
                </a:lnTo>
                <a:lnTo>
                  <a:pt x="2631" y="7188870"/>
                </a:lnTo>
                <a:lnTo>
                  <a:pt x="5013" y="7260611"/>
                </a:lnTo>
                <a:lnTo>
                  <a:pt x="8158" y="7332397"/>
                </a:lnTo>
                <a:lnTo>
                  <a:pt x="12068" y="7404225"/>
                </a:lnTo>
                <a:lnTo>
                  <a:pt x="16750" y="7476095"/>
                </a:lnTo>
                <a:lnTo>
                  <a:pt x="22208" y="7548003"/>
                </a:lnTo>
                <a:lnTo>
                  <a:pt x="28447" y="7619949"/>
                </a:lnTo>
                <a:lnTo>
                  <a:pt x="35473" y="7691930"/>
                </a:lnTo>
                <a:lnTo>
                  <a:pt x="43290" y="7763946"/>
                </a:lnTo>
                <a:lnTo>
                  <a:pt x="51904" y="7835993"/>
                </a:lnTo>
                <a:lnTo>
                  <a:pt x="61319" y="7908071"/>
                </a:lnTo>
                <a:lnTo>
                  <a:pt x="71540" y="7980178"/>
                </a:lnTo>
                <a:lnTo>
                  <a:pt x="82573" y="8052311"/>
                </a:lnTo>
                <a:lnTo>
                  <a:pt x="94422" y="8124470"/>
                </a:lnTo>
                <a:lnTo>
                  <a:pt x="107092" y="8196652"/>
                </a:lnTo>
                <a:lnTo>
                  <a:pt x="120589" y="8268856"/>
                </a:lnTo>
                <a:lnTo>
                  <a:pt x="134917" y="8341080"/>
                </a:lnTo>
                <a:lnTo>
                  <a:pt x="150082" y="8413322"/>
                </a:lnTo>
                <a:lnTo>
                  <a:pt x="166088" y="8485580"/>
                </a:lnTo>
                <a:lnTo>
                  <a:pt x="182940" y="8557854"/>
                </a:lnTo>
                <a:lnTo>
                  <a:pt x="200644" y="8630140"/>
                </a:lnTo>
                <a:lnTo>
                  <a:pt x="219205" y="8702437"/>
                </a:lnTo>
                <a:lnTo>
                  <a:pt x="238627" y="8774744"/>
                </a:lnTo>
                <a:lnTo>
                  <a:pt x="258915" y="8847059"/>
                </a:lnTo>
                <a:lnTo>
                  <a:pt x="280075" y="8919379"/>
                </a:lnTo>
                <a:lnTo>
                  <a:pt x="302111" y="8991704"/>
                </a:lnTo>
                <a:lnTo>
                  <a:pt x="325029" y="9064031"/>
                </a:lnTo>
                <a:lnTo>
                  <a:pt x="348834" y="9136359"/>
                </a:lnTo>
                <a:lnTo>
                  <a:pt x="373530" y="9208686"/>
                </a:lnTo>
                <a:lnTo>
                  <a:pt x="399122" y="9281011"/>
                </a:lnTo>
                <a:lnTo>
                  <a:pt x="425616" y="9353331"/>
                </a:lnTo>
                <a:lnTo>
                  <a:pt x="453017" y="9425644"/>
                </a:lnTo>
                <a:lnTo>
                  <a:pt x="481329" y="9497950"/>
                </a:lnTo>
                <a:lnTo>
                  <a:pt x="510558" y="9570246"/>
                </a:lnTo>
                <a:lnTo>
                  <a:pt x="540708" y="9642530"/>
                </a:lnTo>
                <a:lnTo>
                  <a:pt x="571785" y="9714801"/>
                </a:lnTo>
                <a:lnTo>
                  <a:pt x="603794" y="9787058"/>
                </a:lnTo>
                <a:lnTo>
                  <a:pt x="636739" y="9859297"/>
                </a:lnTo>
                <a:lnTo>
                  <a:pt x="670625" y="9931519"/>
                </a:lnTo>
                <a:lnTo>
                  <a:pt x="705459" y="10003719"/>
                </a:lnTo>
                <a:lnTo>
                  <a:pt x="741244" y="10075899"/>
                </a:lnTo>
                <a:lnTo>
                  <a:pt x="777985" y="10148054"/>
                </a:lnTo>
                <a:lnTo>
                  <a:pt x="804806" y="10199589"/>
                </a:lnTo>
                <a:lnTo>
                  <a:pt x="831831" y="10250627"/>
                </a:lnTo>
                <a:lnTo>
                  <a:pt x="859059" y="10301169"/>
                </a:lnTo>
                <a:lnTo>
                  <a:pt x="886491" y="10351219"/>
                </a:lnTo>
                <a:lnTo>
                  <a:pt x="914124" y="10400777"/>
                </a:lnTo>
                <a:lnTo>
                  <a:pt x="941958" y="10449845"/>
                </a:lnTo>
                <a:lnTo>
                  <a:pt x="969992" y="10498426"/>
                </a:lnTo>
                <a:lnTo>
                  <a:pt x="998225" y="10546520"/>
                </a:lnTo>
                <a:lnTo>
                  <a:pt x="1026656" y="10594131"/>
                </a:lnTo>
                <a:lnTo>
                  <a:pt x="1055284" y="10641259"/>
                </a:lnTo>
                <a:lnTo>
                  <a:pt x="1084108" y="10687906"/>
                </a:lnTo>
                <a:lnTo>
                  <a:pt x="1113128" y="10734075"/>
                </a:lnTo>
                <a:lnTo>
                  <a:pt x="1142342" y="10779767"/>
                </a:lnTo>
                <a:lnTo>
                  <a:pt x="1171750" y="10824985"/>
                </a:lnTo>
                <a:lnTo>
                  <a:pt x="1201350" y="10869729"/>
                </a:lnTo>
                <a:lnTo>
                  <a:pt x="1231141" y="10914001"/>
                </a:lnTo>
                <a:lnTo>
                  <a:pt x="1261124" y="10957805"/>
                </a:lnTo>
                <a:lnTo>
                  <a:pt x="1291295" y="11001140"/>
                </a:lnTo>
                <a:lnTo>
                  <a:pt x="1321656" y="11044010"/>
                </a:lnTo>
                <a:lnTo>
                  <a:pt x="1352205" y="11086416"/>
                </a:lnTo>
                <a:lnTo>
                  <a:pt x="1382940" y="11128360"/>
                </a:lnTo>
                <a:lnTo>
                  <a:pt x="1413861" y="11169844"/>
                </a:lnTo>
                <a:lnTo>
                  <a:pt x="1444968" y="11210869"/>
                </a:lnTo>
                <a:lnTo>
                  <a:pt x="1476258" y="11251438"/>
                </a:lnTo>
                <a:lnTo>
                  <a:pt x="1507732" y="11291551"/>
                </a:lnTo>
                <a:lnTo>
                  <a:pt x="1521304" y="11308556"/>
                </a:lnTo>
                <a:lnTo>
                  <a:pt x="11981290" y="11308556"/>
                </a:lnTo>
                <a:lnTo>
                  <a:pt x="11981290" y="0"/>
                </a:lnTo>
                <a:close/>
              </a:path>
            </a:pathLst>
          </a:custGeom>
          <a:solidFill>
            <a:srgbClr val="ECF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74572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74572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78826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78826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hlinkClick r:id="rId2" action="ppaction://hlinksldjump"/>
          </p:cNvPr>
          <p:cNvSpPr/>
          <p:nvPr/>
        </p:nvSpPr>
        <p:spPr>
          <a:xfrm>
            <a:off x="18917873" y="10427830"/>
            <a:ext cx="200025" cy="156845"/>
          </a:xfrm>
          <a:custGeom>
            <a:avLst/>
            <a:gdLst/>
            <a:ahLst/>
            <a:cxnLst/>
            <a:rect l="l" t="t" r="r" b="b"/>
            <a:pathLst>
              <a:path w="200025" h="156845">
                <a:moveTo>
                  <a:pt x="0" y="0"/>
                </a:moveTo>
                <a:lnTo>
                  <a:pt x="0" y="156435"/>
                </a:lnTo>
                <a:lnTo>
                  <a:pt x="199543" y="156435"/>
                </a:lnTo>
                <a:lnTo>
                  <a:pt x="199543" y="0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76547" y="10322759"/>
            <a:ext cx="282575" cy="141605"/>
          </a:xfrm>
          <a:custGeom>
            <a:avLst/>
            <a:gdLst/>
            <a:ahLst/>
            <a:cxnLst/>
            <a:rect l="l" t="t" r="r" b="b"/>
            <a:pathLst>
              <a:path w="282575" h="141604">
                <a:moveTo>
                  <a:pt x="282200" y="141105"/>
                </a:moveTo>
                <a:lnTo>
                  <a:pt x="141095" y="0"/>
                </a:lnTo>
                <a:lnTo>
                  <a:pt x="0" y="141105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72481" y="10232062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72481" y="10232062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477650"/>
                </a:move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hlinkClick r:id="" action="ppaction://hlinkshowjump?jump=previousslid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2552" y="10365995"/>
            <a:ext cx="230072" cy="20978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8176737" y="1023206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76737" y="1023206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>
            <a:hlinkClick r:id="" action="ppaction://hlinkshowjump?jump=nextslide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04233" y="10365995"/>
            <a:ext cx="230072" cy="20978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24970" y="3344658"/>
            <a:ext cx="5866226" cy="161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spc="-10"/>
              <a:t>Definitions: Stretch/Complexity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17</a:t>
            </a:fld>
            <a:endParaRPr spc="-25"/>
          </a:p>
        </p:txBody>
      </p:sp>
      <p:sp>
        <p:nvSpPr>
          <p:cNvPr id="18" name="object 18"/>
          <p:cNvSpPr txBox="1"/>
          <p:nvPr/>
        </p:nvSpPr>
        <p:spPr>
          <a:xfrm>
            <a:off x="824970" y="5289258"/>
            <a:ext cx="6483985" cy="253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95"/>
              </a:spcBef>
            </a:pP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Stretch/complexity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refers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to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people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8DD3F0"/>
                </a:solidFill>
                <a:latin typeface="FrutigerLTPro-Roman"/>
                <a:cs typeface="FrutigerLTPro-Roman"/>
              </a:rPr>
              <a:t>growing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beyond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and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surpassing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their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current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 spc="-20">
                <a:solidFill>
                  <a:srgbClr val="8DD3F0"/>
                </a:solidFill>
                <a:latin typeface="FrutigerLTPro-Roman"/>
                <a:cs typeface="FrutigerLTPro-Roman"/>
              </a:rPr>
              <a:t>role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and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expectations.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They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have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the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desire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 spc="-25">
                <a:solidFill>
                  <a:srgbClr val="8DD3F0"/>
                </a:solidFill>
                <a:latin typeface="FrutigerLTPro-Roman"/>
                <a:cs typeface="FrutigerLTPro-Roman"/>
              </a:rPr>
              <a:t>to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move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to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positions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of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greater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8DD3F0"/>
                </a:solidFill>
                <a:latin typeface="FrutigerLTPro-Roman"/>
                <a:cs typeface="FrutigerLTPro-Roman"/>
              </a:rPr>
              <a:t>complexity</a:t>
            </a:r>
            <a:r>
              <a:rPr sz="2450" spc="610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and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influence,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and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increasing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in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8DD3F0"/>
                </a:solidFill>
                <a:latin typeface="FrutigerLTPro-Roman"/>
                <a:cs typeface="FrutigerLTPro-Roman"/>
              </a:rPr>
              <a:t>leadership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scale</a:t>
            </a:r>
            <a:r>
              <a:rPr sz="2450" spc="-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DD3F0"/>
                </a:solidFill>
                <a:latin typeface="FrutigerLTPro-Roman"/>
                <a:cs typeface="FrutigerLTPro-Roman"/>
              </a:rPr>
              <a:t>and</a:t>
            </a:r>
            <a:r>
              <a:rPr sz="2450" spc="5">
                <a:solidFill>
                  <a:srgbClr val="8DD3F0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8DD3F0"/>
                </a:solidFill>
                <a:latin typeface="FrutigerLTPro-Roman"/>
                <a:cs typeface="FrutigerLTPro-Roman"/>
              </a:rPr>
              <a:t>capabilities.</a:t>
            </a:r>
            <a:endParaRPr sz="2450">
              <a:latin typeface="FrutigerLTPro-Roman"/>
              <a:cs typeface="FrutigerLTPro-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1A315C-B8B3-1743-2901-31D0F6064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5356" y="2111087"/>
            <a:ext cx="9281626" cy="63744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7670" y="837664"/>
            <a:ext cx="18428970" cy="9633585"/>
            <a:chOff x="837670" y="837664"/>
            <a:chExt cx="18428970" cy="9633585"/>
          </a:xfrm>
        </p:grpSpPr>
        <p:sp>
          <p:nvSpPr>
            <p:cNvPr id="3" name="object 3"/>
            <p:cNvSpPr/>
            <p:nvPr/>
          </p:nvSpPr>
          <p:spPr>
            <a:xfrm>
              <a:off x="1870432" y="848141"/>
              <a:ext cx="17385665" cy="9612630"/>
            </a:xfrm>
            <a:custGeom>
              <a:avLst/>
              <a:gdLst/>
              <a:ahLst/>
              <a:cxnLst/>
              <a:rect l="l" t="t" r="r" b="b"/>
              <a:pathLst>
                <a:path w="17385665" h="9612630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15454"/>
                  </a:lnTo>
                  <a:lnTo>
                    <a:pt x="3884" y="9363601"/>
                  </a:lnTo>
                  <a:lnTo>
                    <a:pt x="15131" y="9409273"/>
                  </a:lnTo>
                  <a:lnTo>
                    <a:pt x="33129" y="9451861"/>
                  </a:lnTo>
                  <a:lnTo>
                    <a:pt x="57266" y="9490753"/>
                  </a:lnTo>
                  <a:lnTo>
                    <a:pt x="86933" y="9525338"/>
                  </a:lnTo>
                  <a:lnTo>
                    <a:pt x="121517" y="9555005"/>
                  </a:lnTo>
                  <a:lnTo>
                    <a:pt x="160407" y="9579143"/>
                  </a:lnTo>
                  <a:lnTo>
                    <a:pt x="202993" y="9597141"/>
                  </a:lnTo>
                  <a:lnTo>
                    <a:pt x="248664" y="9608388"/>
                  </a:lnTo>
                  <a:lnTo>
                    <a:pt x="296807" y="9612272"/>
                  </a:lnTo>
                  <a:lnTo>
                    <a:pt x="17088715" y="9612272"/>
                  </a:lnTo>
                  <a:lnTo>
                    <a:pt x="17136858" y="9608388"/>
                  </a:lnTo>
                  <a:lnTo>
                    <a:pt x="17182529" y="9597141"/>
                  </a:lnTo>
                  <a:lnTo>
                    <a:pt x="17225115" y="9579143"/>
                  </a:lnTo>
                  <a:lnTo>
                    <a:pt x="17264005" y="9555005"/>
                  </a:lnTo>
                  <a:lnTo>
                    <a:pt x="17298589" y="9525338"/>
                  </a:lnTo>
                  <a:lnTo>
                    <a:pt x="17328256" y="9490753"/>
                  </a:lnTo>
                  <a:lnTo>
                    <a:pt x="17352393" y="9451861"/>
                  </a:lnTo>
                  <a:lnTo>
                    <a:pt x="17370391" y="9409273"/>
                  </a:lnTo>
                  <a:lnTo>
                    <a:pt x="17381638" y="9363601"/>
                  </a:lnTo>
                  <a:lnTo>
                    <a:pt x="17385522" y="9315454"/>
                  </a:lnTo>
                  <a:lnTo>
                    <a:pt x="17385522" y="296818"/>
                  </a:lnTo>
                  <a:lnTo>
                    <a:pt x="17381638" y="248671"/>
                  </a:lnTo>
                  <a:lnTo>
                    <a:pt x="17370391" y="202999"/>
                  </a:lnTo>
                  <a:lnTo>
                    <a:pt x="17352393" y="160411"/>
                  </a:lnTo>
                  <a:lnTo>
                    <a:pt x="17328256" y="121519"/>
                  </a:lnTo>
                  <a:lnTo>
                    <a:pt x="17298589" y="86934"/>
                  </a:lnTo>
                  <a:lnTo>
                    <a:pt x="17264005" y="57267"/>
                  </a:lnTo>
                  <a:lnTo>
                    <a:pt x="17225115" y="33129"/>
                  </a:lnTo>
                  <a:lnTo>
                    <a:pt x="17182529" y="15131"/>
                  </a:lnTo>
                  <a:lnTo>
                    <a:pt x="17136858" y="3884"/>
                  </a:lnTo>
                  <a:lnTo>
                    <a:pt x="17088715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670" y="4631984"/>
              <a:ext cx="2044565" cy="20445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28036" y="5323137"/>
            <a:ext cx="1464310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73685">
              <a:lnSpc>
                <a:spcPct val="100000"/>
              </a:lnSpc>
              <a:spcBef>
                <a:spcPts val="90"/>
              </a:spcBef>
            </a:pP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Stretch </a:t>
            </a:r>
            <a:r>
              <a:rPr sz="2150" b="1" spc="-25">
                <a:solidFill>
                  <a:srgbClr val="FFFFFF"/>
                </a:solidFill>
                <a:latin typeface="FrutigerLTPro-Bold"/>
                <a:cs typeface="FrutigerLTPro-Bold"/>
              </a:rPr>
              <a:t>Complexity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4923" y="1086453"/>
            <a:ext cx="4855845" cy="8147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>
                <a:solidFill>
                  <a:srgbClr val="41B6E6"/>
                </a:solidFill>
                <a:latin typeface="FrutigerLTPro-Bold"/>
                <a:cs typeface="FrutigerLTPro-Bold"/>
              </a:rPr>
              <a:t>Agile</a:t>
            </a:r>
            <a:r>
              <a:rPr sz="2450" b="1" spc="-30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>
                <a:solidFill>
                  <a:srgbClr val="41B6E6"/>
                </a:solidFill>
                <a:latin typeface="FrutigerLTPro-Bold"/>
                <a:cs typeface="FrutigerLTPro-Bold"/>
              </a:rPr>
              <a:t>Performer/Future</a:t>
            </a:r>
            <a:r>
              <a:rPr sz="2450" b="1" spc="-15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 spc="-10">
                <a:solidFill>
                  <a:srgbClr val="41B6E6"/>
                </a:solidFill>
                <a:latin typeface="FrutigerLTPro-Bold"/>
                <a:cs typeface="FrutigerLTPro-Bold"/>
              </a:rPr>
              <a:t>Potential</a:t>
            </a:r>
            <a:endParaRPr sz="2450">
              <a:latin typeface="FrutigerLTPro-Bold"/>
              <a:cs typeface="FrutigerLTPro-Bold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650" b="1" spc="-10">
                <a:latin typeface="FrutigerLTPro-Bold"/>
                <a:cs typeface="FrutigerLTPro-Bold"/>
              </a:rPr>
              <a:t>Impact: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4922" y="1981839"/>
            <a:ext cx="4964430" cy="13055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10209" marR="5080" indent="-398145">
              <a:lnSpc>
                <a:spcPts val="1480"/>
              </a:lnSpc>
              <a:spcBef>
                <a:spcPts val="235"/>
              </a:spcBef>
              <a:tabLst>
                <a:tab pos="410209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Significant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impact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multiple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areas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of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expertise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 </a:t>
            </a:r>
            <a:r>
              <a:rPr sz="1300" spc="-10">
                <a:latin typeface="FrutigerLTPro-Roman"/>
                <a:cs typeface="FrutigerLTPro-Roman"/>
              </a:rPr>
              <a:t>across </a:t>
            </a:r>
            <a:r>
              <a:rPr sz="1300">
                <a:latin typeface="FrutigerLTPro-Roman"/>
                <a:cs typeface="FrutigerLTPro-Roman"/>
              </a:rPr>
              <a:t>the </a:t>
            </a:r>
            <a:r>
              <a:rPr sz="1300" spc="-10">
                <a:latin typeface="FrutigerLTPro-Roman"/>
                <a:cs typeface="FrutigerLTPro-Roman"/>
              </a:rPr>
              <a:t>organisation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410209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Significant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impact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on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the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overall</a:t>
            </a:r>
            <a:r>
              <a:rPr sz="1300" spc="-10">
                <a:latin typeface="FrutigerLTPro-Roman"/>
                <a:cs typeface="FrutigerLTPro-Roman"/>
              </a:rPr>
              <a:t> organisation’s </a:t>
            </a:r>
            <a:r>
              <a:rPr sz="1300" spc="-20">
                <a:latin typeface="FrutigerLTPro-Roman"/>
                <a:cs typeface="FrutigerLTPro-Roman"/>
              </a:rPr>
              <a:t>goals</a:t>
            </a:r>
            <a:endParaRPr sz="1300">
              <a:latin typeface="FrutigerLTPro-Roman"/>
              <a:cs typeface="FrutigerLTPro-Roman"/>
            </a:endParaRPr>
          </a:p>
          <a:p>
            <a:pPr marL="410209" marR="31115" indent="-398145">
              <a:lnSpc>
                <a:spcPts val="1480"/>
              </a:lnSpc>
              <a:spcBef>
                <a:spcPts val="580"/>
              </a:spcBef>
              <a:tabLst>
                <a:tab pos="410209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Positive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impact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role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model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of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inclusion,</a:t>
            </a:r>
            <a:r>
              <a:rPr sz="1300" spc="-10">
                <a:latin typeface="FrutigerLTPro-Roman"/>
                <a:cs typeface="FrutigerLTPro-Roman"/>
              </a:rPr>
              <a:t> NHS’s </a:t>
            </a:r>
            <a:r>
              <a:rPr sz="1300">
                <a:latin typeface="FrutigerLTPro-Roman"/>
                <a:cs typeface="FrutigerLTPro-Roman"/>
              </a:rPr>
              <a:t>constitution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values,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personal strengths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leadership capabilities</a:t>
            </a:r>
            <a:endParaRPr sz="1300">
              <a:latin typeface="FrutigerLTPro-Roman"/>
              <a:cs typeface="FrutigerLTPro-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4923" y="3481070"/>
            <a:ext cx="83756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Growth: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4922" y="3838895"/>
            <a:ext cx="4976495" cy="145360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21005" marR="5080" indent="-408940">
              <a:lnSpc>
                <a:spcPts val="1480"/>
              </a:lnSpc>
              <a:spcBef>
                <a:spcPts val="23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Showing</a:t>
            </a:r>
            <a:r>
              <a:rPr sz="1300" spc="-4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exceptional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ability,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desire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commitment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 spc="-25">
                <a:latin typeface="FrutigerLTPro-Roman"/>
                <a:cs typeface="FrutigerLTPro-Roman"/>
              </a:rPr>
              <a:t>to </a:t>
            </a:r>
            <a:r>
              <a:rPr sz="1300">
                <a:latin typeface="FrutigerLTPro-Roman"/>
                <a:cs typeface="FrutigerLTPro-Roman"/>
              </a:rPr>
              <a:t>move</a:t>
            </a:r>
            <a:r>
              <a:rPr sz="1300" spc="-2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into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significantly</a:t>
            </a:r>
            <a:r>
              <a:rPr sz="1300" spc="-2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larger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or</a:t>
            </a:r>
            <a:r>
              <a:rPr sz="1300" spc="-2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more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complex/bigger </a:t>
            </a:r>
            <a:r>
              <a:rPr sz="1300">
                <a:latin typeface="FrutigerLTPro-Roman"/>
                <a:cs typeface="FrutigerLTPro-Roman"/>
              </a:rPr>
              <a:t>leadership</a:t>
            </a:r>
            <a:r>
              <a:rPr sz="1300" spc="-2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role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with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the</a:t>
            </a:r>
            <a:r>
              <a:rPr sz="1300" spc="-2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transferrable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skills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to</a:t>
            </a:r>
            <a:r>
              <a:rPr sz="1300" spc="-2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potentially </a:t>
            </a:r>
            <a:r>
              <a:rPr sz="1300">
                <a:latin typeface="FrutigerLTPro-Roman"/>
                <a:cs typeface="FrutigerLTPro-Roman"/>
              </a:rPr>
              <a:t>move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into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other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parts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of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the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organisation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as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well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as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within </a:t>
            </a:r>
            <a:r>
              <a:rPr sz="1300">
                <a:latin typeface="FrutigerLTPro-Roman"/>
                <a:cs typeface="FrutigerLTPro-Roman"/>
              </a:rPr>
              <a:t>their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current</a:t>
            </a:r>
            <a:r>
              <a:rPr sz="1300" spc="-30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function</a:t>
            </a:r>
            <a:endParaRPr sz="1300">
              <a:latin typeface="FrutigerLTPro-Roman"/>
              <a:cs typeface="FrutigerLTPro-Roman"/>
            </a:endParaRPr>
          </a:p>
          <a:p>
            <a:pPr marL="421005" marR="557530" indent="-408940" algn="just">
              <a:lnSpc>
                <a:spcPts val="1480"/>
              </a:lnSpc>
              <a:spcBef>
                <a:spcPts val="555"/>
              </a:spcBef>
            </a:pP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 spc="315">
                <a:solidFill>
                  <a:srgbClr val="41B6E6"/>
                </a:solidFill>
                <a:latin typeface="Myriad Pro"/>
                <a:cs typeface="Myriad Pro"/>
              </a:rPr>
              <a:t>   </a:t>
            </a:r>
            <a:r>
              <a:rPr sz="1300">
                <a:latin typeface="FrutigerLTPro-Roman"/>
                <a:cs typeface="FrutigerLTPro-Roman"/>
              </a:rPr>
              <a:t>Determined</a:t>
            </a:r>
            <a:r>
              <a:rPr sz="1300" spc="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to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seek involvement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 wide</a:t>
            </a:r>
            <a:r>
              <a:rPr lang="en-GB"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range </a:t>
            </a:r>
            <a:r>
              <a:rPr sz="1300" spc="-25">
                <a:latin typeface="FrutigerLTPro-Roman"/>
                <a:cs typeface="FrutigerLTPro-Roman"/>
              </a:rPr>
              <a:t>of </a:t>
            </a:r>
            <a:r>
              <a:rPr sz="1300">
                <a:latin typeface="FrutigerLTPro-Roman"/>
                <a:cs typeface="FrutigerLTPro-Roman"/>
              </a:rPr>
              <a:t>challenges</a:t>
            </a:r>
            <a:r>
              <a:rPr sz="1300" spc="-3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outside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specialism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and/or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move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to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wider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more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complex </a:t>
            </a:r>
            <a:r>
              <a:rPr sz="1300" spc="-10">
                <a:latin typeface="FrutigerLTPro-Roman"/>
                <a:cs typeface="FrutigerLTPro-Roman"/>
              </a:rPr>
              <a:t>roles</a:t>
            </a:r>
            <a:endParaRPr sz="1300">
              <a:latin typeface="FrutigerLTPro-Roman"/>
              <a:cs typeface="FrutigerLTPro-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4923" y="5646977"/>
            <a:ext cx="139192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Development: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5393" y="6004801"/>
            <a:ext cx="4934585" cy="398763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21005" marR="487045" indent="-408940">
              <a:lnSpc>
                <a:spcPts val="1480"/>
              </a:lnSpc>
              <a:spcBef>
                <a:spcPts val="23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Formal</a:t>
            </a:r>
            <a:r>
              <a:rPr sz="1300" spc="-2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leadership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development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to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improve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capacity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capability</a:t>
            </a:r>
            <a:endParaRPr sz="1300">
              <a:latin typeface="FrutigerLTPro-Roman"/>
              <a:cs typeface="FrutigerLTPro-Roman"/>
            </a:endParaRPr>
          </a:p>
          <a:p>
            <a:pPr marL="421005" marR="384810" indent="-408940">
              <a:lnSpc>
                <a:spcPts val="1480"/>
              </a:lnSpc>
              <a:spcBef>
                <a:spcPts val="54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Increase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leadership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impact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(e.g.,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motivate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deliver </a:t>
            </a:r>
            <a:r>
              <a:rPr sz="1300">
                <a:latin typeface="FrutigerLTPro-Roman"/>
                <a:cs typeface="FrutigerLTPro-Roman"/>
              </a:rPr>
              <a:t>change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through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other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people)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Active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 external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networks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Senior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mentoring/coaching/sponsor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External</a:t>
            </a:r>
            <a:r>
              <a:rPr sz="1300" spc="1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secondment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Strategic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project</a:t>
            </a:r>
            <a:r>
              <a:rPr sz="1300" spc="-3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accountability</a:t>
            </a:r>
            <a:endParaRPr sz="1300">
              <a:latin typeface="FrutigerLTPro-Roman"/>
              <a:cs typeface="FrutigerLTPro-Roman"/>
            </a:endParaRPr>
          </a:p>
          <a:p>
            <a:pPr marL="421005" marR="1412875" indent="-408940">
              <a:lnSpc>
                <a:spcPts val="1480"/>
              </a:lnSpc>
              <a:spcBef>
                <a:spcPts val="57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Increase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exposure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to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wider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strategy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25">
                <a:latin typeface="FrutigerLTPro-Roman"/>
                <a:cs typeface="FrutigerLTPro-Roman"/>
              </a:rPr>
              <a:t>and </a:t>
            </a:r>
            <a:r>
              <a:rPr sz="1300" spc="-10">
                <a:latin typeface="FrutigerLTPro-Roman"/>
                <a:cs typeface="FrutigerLTPro-Roman"/>
              </a:rPr>
              <a:t>long-</a:t>
            </a:r>
            <a:r>
              <a:rPr sz="1300">
                <a:latin typeface="FrutigerLTPro-Roman"/>
                <a:cs typeface="FrutigerLTPro-Roman"/>
              </a:rPr>
              <a:t>term</a:t>
            </a:r>
            <a:r>
              <a:rPr sz="1300" spc="3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transformation</a:t>
            </a:r>
            <a:endParaRPr sz="1300">
              <a:latin typeface="FrutigerLTPro-Roman"/>
              <a:cs typeface="FrutigerLTPro-Roman"/>
            </a:endParaRPr>
          </a:p>
          <a:p>
            <a:pPr marL="421005" marR="511175" indent="-408940">
              <a:lnSpc>
                <a:spcPts val="1480"/>
              </a:lnSpc>
              <a:spcBef>
                <a:spcPts val="545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Improve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understanding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of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national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agenda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25">
                <a:latin typeface="FrutigerLTPro-Roman"/>
                <a:cs typeface="FrutigerLTPro-Roman"/>
              </a:rPr>
              <a:t>the </a:t>
            </a:r>
            <a:r>
              <a:rPr sz="1300">
                <a:latin typeface="FrutigerLTPro-Roman"/>
                <a:cs typeface="FrutigerLTPro-Roman"/>
              </a:rPr>
              <a:t>political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context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outside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current</a:t>
            </a:r>
            <a:r>
              <a:rPr sz="1300" spc="-15">
                <a:latin typeface="FrutigerLTPro-Roman"/>
                <a:cs typeface="FrutigerLTPro-Roman"/>
              </a:rPr>
              <a:t> </a:t>
            </a:r>
            <a:r>
              <a:rPr sz="1300" spc="-10" err="1">
                <a:latin typeface="FrutigerLTPro-Roman"/>
                <a:cs typeface="FrutigerLTPro-Roman"/>
              </a:rPr>
              <a:t>organi</a:t>
            </a:r>
            <a:r>
              <a:rPr lang="en-GB" sz="1300" spc="-10">
                <a:latin typeface="FrutigerLTPro-Roman"/>
                <a:cs typeface="FrutigerLTPro-Roman"/>
              </a:rPr>
              <a:t>s</a:t>
            </a:r>
            <a:r>
              <a:rPr sz="1300" spc="-10" err="1">
                <a:latin typeface="FrutigerLTPro-Roman"/>
                <a:cs typeface="FrutigerLTPro-Roman"/>
              </a:rPr>
              <a:t>ation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 spc="-20">
                <a:latin typeface="FrutigerLTPro-Roman"/>
                <a:cs typeface="FrutigerLTPro-Roman"/>
              </a:rPr>
              <a:t>into </a:t>
            </a:r>
            <a:r>
              <a:rPr sz="1300">
                <a:latin typeface="FrutigerLTPro-Roman"/>
                <a:cs typeface="FrutigerLTPro-Roman"/>
              </a:rPr>
              <a:t>partnerships</a:t>
            </a:r>
            <a:r>
              <a:rPr sz="1300" spc="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1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wider</a:t>
            </a:r>
            <a:r>
              <a:rPr sz="1300" spc="1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communities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Gain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wider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leadership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experience/accountability</a:t>
            </a:r>
            <a:endParaRPr sz="130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Increase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understanding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around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governance</a:t>
            </a:r>
            <a:r>
              <a:rPr sz="1300" spc="-1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and</a:t>
            </a:r>
            <a:r>
              <a:rPr sz="1300" spc="-5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assurance</a:t>
            </a:r>
            <a:endParaRPr sz="1300">
              <a:latin typeface="FrutigerLTPro-Roman"/>
              <a:cs typeface="FrutigerLTPro-Roman"/>
            </a:endParaRPr>
          </a:p>
          <a:p>
            <a:pPr marL="421005" marR="920750" indent="-408940">
              <a:lnSpc>
                <a:spcPts val="1480"/>
              </a:lnSpc>
              <a:spcBef>
                <a:spcPts val="580"/>
              </a:spcBef>
              <a:tabLst>
                <a:tab pos="421005" algn="l"/>
              </a:tabLst>
            </a:pPr>
            <a:r>
              <a:rPr sz="130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30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300">
                <a:latin typeface="FrutigerLTPro-Roman"/>
                <a:cs typeface="FrutigerLTPro-Roman"/>
              </a:rPr>
              <a:t>Gain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experience</a:t>
            </a:r>
            <a:r>
              <a:rPr sz="1300" spc="-25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in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delivering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>
                <a:latin typeface="FrutigerLTPro-Roman"/>
                <a:cs typeface="FrutigerLTPro-Roman"/>
              </a:rPr>
              <a:t>high-quality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 spc="-25">
                <a:latin typeface="FrutigerLTPro-Roman"/>
                <a:cs typeface="FrutigerLTPro-Roman"/>
              </a:rPr>
              <a:t>and </a:t>
            </a:r>
            <a:r>
              <a:rPr sz="1300">
                <a:latin typeface="FrutigerLTPro-Roman"/>
                <a:cs typeface="FrutigerLTPro-Roman"/>
              </a:rPr>
              <a:t>sustainable</a:t>
            </a:r>
            <a:r>
              <a:rPr sz="1300" spc="-20">
                <a:latin typeface="FrutigerLTPro-Roman"/>
                <a:cs typeface="FrutigerLTPro-Roman"/>
              </a:rPr>
              <a:t> </a:t>
            </a:r>
            <a:r>
              <a:rPr sz="1300" spc="-10">
                <a:latin typeface="FrutigerLTPro-Roman"/>
                <a:cs typeface="FrutigerLTPro-Roman"/>
              </a:rPr>
              <a:t>outcomes.</a:t>
            </a:r>
            <a:endParaRPr sz="1300">
              <a:latin typeface="FrutigerLTPro-Roman"/>
              <a:cs typeface="FrutigerLTPro-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60948" y="1044674"/>
            <a:ext cx="3132455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95"/>
              </a:spcBef>
            </a:pPr>
            <a:r>
              <a:rPr sz="2450"/>
              <a:t>Emerging</a:t>
            </a:r>
            <a:r>
              <a:rPr sz="2450" spc="5"/>
              <a:t> </a:t>
            </a:r>
            <a:r>
              <a:rPr sz="2450" spc="-10"/>
              <a:t>influencer/ </a:t>
            </a:r>
            <a:r>
              <a:rPr sz="2450"/>
              <a:t>Emerging</a:t>
            </a:r>
            <a:r>
              <a:rPr sz="2450" spc="5"/>
              <a:t> </a:t>
            </a:r>
            <a:r>
              <a:rPr sz="2450" spc="-10"/>
              <a:t>Potential</a:t>
            </a:r>
            <a:endParaRPr sz="2450"/>
          </a:p>
        </p:txBody>
      </p:sp>
      <p:sp>
        <p:nvSpPr>
          <p:cNvPr id="13" name="object 13"/>
          <p:cNvSpPr txBox="1"/>
          <p:nvPr/>
        </p:nvSpPr>
        <p:spPr>
          <a:xfrm>
            <a:off x="8560947" y="2042850"/>
            <a:ext cx="74612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Impact: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60947" y="2349409"/>
            <a:ext cx="4655185" cy="16224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Operating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well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consistently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Growing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area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expertise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Growing</a:t>
            </a:r>
            <a:r>
              <a:rPr sz="1450" spc="-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contribution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-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organisation’s</a:t>
            </a:r>
            <a:r>
              <a:rPr sz="1450" spc="-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goals</a:t>
            </a:r>
            <a:endParaRPr sz="1450">
              <a:latin typeface="FrutigerLTPro-Roman"/>
              <a:cs typeface="FrutigerLTPro-Roman"/>
            </a:endParaRPr>
          </a:p>
          <a:p>
            <a:pPr marL="410209" marR="1136650" indent="-398145">
              <a:lnSpc>
                <a:spcPts val="1650"/>
              </a:lnSpc>
              <a:spcBef>
                <a:spcPts val="575"/>
              </a:spcBef>
              <a:tabLst>
                <a:tab pos="410209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Demonstrates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technical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capabilities, </a:t>
            </a:r>
            <a:r>
              <a:rPr sz="1450">
                <a:latin typeface="FrutigerLTPro-Roman"/>
                <a:cs typeface="FrutigerLTPro-Roman"/>
              </a:rPr>
              <a:t>personal</a:t>
            </a:r>
            <a:r>
              <a:rPr sz="1450" spc="6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strengths</a:t>
            </a:r>
            <a:r>
              <a:rPr lang="en-GB" sz="1450" spc="-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values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has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increasing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positive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impact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60947" y="4161761"/>
            <a:ext cx="83756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Growth: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60947" y="4519584"/>
            <a:ext cx="4439920" cy="11576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21005" marR="117475" indent="-408940">
              <a:lnSpc>
                <a:spcPts val="1650"/>
              </a:lnSpc>
              <a:spcBef>
                <a:spcPts val="26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Potential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develop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generalist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areas,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with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degree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ambiguity,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outside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  <a:p>
            <a:pPr marL="421005" marR="5080" indent="-408940">
              <a:lnSpc>
                <a:spcPts val="1650"/>
              </a:lnSpc>
              <a:spcBef>
                <a:spcPts val="53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Determined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seek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involvement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range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of </a:t>
            </a:r>
            <a:r>
              <a:rPr sz="1450">
                <a:latin typeface="FrutigerLTPro-Roman"/>
                <a:cs typeface="FrutigerLTPro-Roman"/>
              </a:rPr>
              <a:t>challenges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outside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specialism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and/or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more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to </a:t>
            </a:r>
            <a:r>
              <a:rPr sz="1450">
                <a:latin typeface="FrutigerLTPro-Roman"/>
                <a:cs typeface="FrutigerLTPro-Roman"/>
              </a:rPr>
              <a:t>stretching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roles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60947" y="5866949"/>
            <a:ext cx="139192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Development: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71417" y="6224772"/>
            <a:ext cx="4744085" cy="283218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21005" marR="5080" indent="-408940">
              <a:lnSpc>
                <a:spcPts val="1650"/>
              </a:lnSpc>
              <a:spcBef>
                <a:spcPts val="26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Consolidate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advanced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knowledge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experience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  <a:p>
            <a:pPr marL="421005" marR="615950" indent="-408940">
              <a:lnSpc>
                <a:spcPts val="1650"/>
              </a:lnSpc>
              <a:spcBef>
                <a:spcPts val="53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Apply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best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practice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continue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develop </a:t>
            </a:r>
            <a:r>
              <a:rPr sz="1450">
                <a:latin typeface="FrutigerLTPro-Roman"/>
                <a:cs typeface="FrutigerLTPro-Roman"/>
              </a:rPr>
              <a:t>internal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external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networks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Acting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up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opportunities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 spc="-10">
                <a:latin typeface="FrutigerLTPro-Roman"/>
                <a:cs typeface="FrutigerLTPro-Roman"/>
              </a:rPr>
              <a:t>Mentoring/coaching/sponsors</a:t>
            </a:r>
            <a:endParaRPr sz="1450">
              <a:latin typeface="FrutigerLTPro-Roman"/>
              <a:cs typeface="FrutigerLTPro-Roman"/>
            </a:endParaRPr>
          </a:p>
          <a:p>
            <a:pPr marL="421005" marR="501650" indent="-408940">
              <a:lnSpc>
                <a:spcPts val="1650"/>
              </a:lnSpc>
              <a:spcBef>
                <a:spcPts val="57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Improve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understanding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wider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service</a:t>
            </a:r>
            <a:r>
              <a:rPr lang="en-GB" sz="1450" spc="-10">
                <a:latin typeface="FrutigerLTPro-Roman"/>
                <a:cs typeface="FrutigerLTPro-Roman"/>
              </a:rPr>
              <a:t> at</a:t>
            </a:r>
            <a:r>
              <a:rPr sz="1450" spc="-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national,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regional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local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levels</a:t>
            </a:r>
            <a:endParaRPr sz="1450">
              <a:latin typeface="FrutigerLTPro-Roman"/>
              <a:cs typeface="FrutigerLTPro-Roman"/>
            </a:endParaRPr>
          </a:p>
          <a:p>
            <a:pPr marL="421005" marR="1211580" indent="-408940">
              <a:lnSpc>
                <a:spcPts val="1650"/>
              </a:lnSpc>
              <a:spcBef>
                <a:spcPts val="53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Build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strategic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longer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term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thinking </a:t>
            </a:r>
            <a:r>
              <a:rPr sz="1450">
                <a:latin typeface="FrutigerLTPro-Roman"/>
                <a:cs typeface="FrutigerLTPro-Roman"/>
              </a:rPr>
              <a:t>(i.e.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broad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not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narrow)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 spc="-20">
                <a:latin typeface="FrutigerLTPro-Roman"/>
                <a:cs typeface="FrutigerLTPro-Roman"/>
              </a:rPr>
              <a:t>Take</a:t>
            </a:r>
            <a:r>
              <a:rPr sz="1450">
                <a:latin typeface="FrutigerLTPro-Roman"/>
                <a:cs typeface="FrutigerLTPro-Roman"/>
              </a:rPr>
              <a:t> on </a:t>
            </a:r>
            <a:r>
              <a:rPr sz="1450" err="1">
                <a:latin typeface="FrutigerLTPro-Roman"/>
                <a:cs typeface="FrutigerLTPro-Roman"/>
              </a:rPr>
              <a:t>organisation</a:t>
            </a:r>
            <a:r>
              <a:rPr lang="en-GB" sz="1450" spc="5">
                <a:latin typeface="FrutigerLTPro-Roman"/>
                <a:cs typeface="FrutigerLTPro-Roman"/>
              </a:rPr>
              <a:t>-</a:t>
            </a:r>
            <a:r>
              <a:rPr sz="1450">
                <a:latin typeface="FrutigerLTPro-Roman"/>
                <a:cs typeface="FrutigerLTPro-Roman"/>
              </a:rPr>
              <a:t>wide </a:t>
            </a:r>
            <a:r>
              <a:rPr sz="1450" spc="-10">
                <a:latin typeface="FrutigerLTPro-Roman"/>
                <a:cs typeface="FrutigerLTPro-Roman"/>
              </a:rPr>
              <a:t>responsibilities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98502" y="1067730"/>
            <a:ext cx="3213196" cy="1277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95"/>
              </a:spcBef>
            </a:pPr>
            <a:r>
              <a:rPr sz="2450" b="1">
                <a:solidFill>
                  <a:srgbClr val="41B6E6"/>
                </a:solidFill>
                <a:latin typeface="FrutigerLTPro-Bold"/>
                <a:cs typeface="FrutigerLTPro-Bold"/>
              </a:rPr>
              <a:t>Proven</a:t>
            </a:r>
            <a:r>
              <a:rPr sz="2450" b="1" spc="-50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 spc="-10">
                <a:solidFill>
                  <a:srgbClr val="41B6E6"/>
                </a:solidFill>
                <a:latin typeface="FrutigerLTPro-Bold"/>
                <a:cs typeface="FrutigerLTPro-Bold"/>
              </a:rPr>
              <a:t>Professional/ </a:t>
            </a:r>
            <a:r>
              <a:rPr sz="2450" b="1">
                <a:solidFill>
                  <a:srgbClr val="41B6E6"/>
                </a:solidFill>
                <a:latin typeface="FrutigerLTPro-Bold"/>
                <a:cs typeface="FrutigerLTPro-Bold"/>
              </a:rPr>
              <a:t>Stretch</a:t>
            </a:r>
            <a:r>
              <a:rPr sz="2450" b="1" spc="-40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 spc="-10">
                <a:solidFill>
                  <a:srgbClr val="41B6E6"/>
                </a:solidFill>
                <a:latin typeface="FrutigerLTPro-Bold"/>
                <a:cs typeface="FrutigerLTPro-Bold"/>
              </a:rPr>
              <a:t>Potential</a:t>
            </a:r>
            <a:endParaRPr sz="2450">
              <a:latin typeface="FrutigerLTPro-Bold"/>
              <a:cs typeface="FrutigerLTPro-Bold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650" b="1" spc="-10">
                <a:latin typeface="FrutigerLTPro-Bold"/>
                <a:cs typeface="FrutigerLTPro-Bold"/>
              </a:rPr>
              <a:t>Impact: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86972" y="2400674"/>
            <a:ext cx="4803140" cy="168828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10209" marR="236220" indent="-398145" algn="just">
              <a:lnSpc>
                <a:spcPts val="1650"/>
              </a:lnSpc>
              <a:spcBef>
                <a:spcPts val="265"/>
              </a:spcBef>
            </a:pP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 spc="455">
                <a:solidFill>
                  <a:srgbClr val="41B6E6"/>
                </a:solidFill>
                <a:latin typeface="Myriad Pro"/>
                <a:cs typeface="Myriad Pro"/>
              </a:rPr>
              <a:t> </a:t>
            </a:r>
            <a:r>
              <a:rPr lang="en-GB" sz="1450" spc="455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Developing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area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expertise, </a:t>
            </a:r>
            <a:r>
              <a:rPr sz="1450">
                <a:latin typeface="FrutigerLTPro-Roman"/>
                <a:cs typeface="FrutigerLTPro-Roman"/>
              </a:rPr>
              <a:t>developing technical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capabilities and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awareness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on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others</a:t>
            </a:r>
            <a:endParaRPr sz="1450">
              <a:latin typeface="FrutigerLTPro-Roman"/>
              <a:cs typeface="FrutigerLTPro-Roman"/>
            </a:endParaRPr>
          </a:p>
          <a:p>
            <a:pPr marL="410209" marR="278765" indent="-398145" algn="just">
              <a:lnSpc>
                <a:spcPts val="1650"/>
              </a:lnSpc>
              <a:spcBef>
                <a:spcPts val="530"/>
              </a:spcBef>
            </a:pP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 spc="459">
                <a:solidFill>
                  <a:srgbClr val="41B6E6"/>
                </a:solidFill>
                <a:latin typeface="Myriad Pro"/>
                <a:cs typeface="Myriad Pro"/>
              </a:rPr>
              <a:t>  </a:t>
            </a:r>
            <a:r>
              <a:rPr lang="en-GB" sz="1450" spc="459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Possibly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new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role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for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whom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fit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 </a:t>
            </a:r>
            <a:r>
              <a:rPr sz="1450">
                <a:latin typeface="FrutigerLTPro-Roman"/>
                <a:cs typeface="FrutigerLTPro-Roman"/>
              </a:rPr>
              <a:t>is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not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good</a:t>
            </a:r>
            <a:r>
              <a:rPr sz="1450" spc="3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match</a:t>
            </a:r>
            <a:endParaRPr sz="1450">
              <a:latin typeface="FrutigerLTPro-Roman"/>
              <a:cs typeface="FrutigerLTPro-Roman"/>
            </a:endParaRPr>
          </a:p>
          <a:p>
            <a:pPr marL="410209" marR="5080" indent="-398145" algn="just">
              <a:lnSpc>
                <a:spcPts val="1650"/>
              </a:lnSpc>
              <a:spcBef>
                <a:spcPts val="535"/>
              </a:spcBef>
            </a:pP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 spc="470">
                <a:solidFill>
                  <a:srgbClr val="41B6E6"/>
                </a:solidFill>
                <a:latin typeface="Myriad Pro"/>
                <a:cs typeface="Myriad Pro"/>
              </a:rPr>
              <a:t>  </a:t>
            </a:r>
            <a:r>
              <a:rPr lang="en-GB" sz="1450" spc="47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May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need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deepen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knowledge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skills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to </a:t>
            </a:r>
            <a:r>
              <a:rPr sz="1450">
                <a:latin typeface="FrutigerLTPro-Roman"/>
                <a:cs typeface="FrutigerLTPro-Roman"/>
              </a:rPr>
              <a:t>create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require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time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settle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into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role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886975" y="4234974"/>
            <a:ext cx="83756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Growth: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86972" y="4541534"/>
            <a:ext cx="5022215" cy="23920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Desire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move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onto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stretching</a:t>
            </a:r>
            <a:r>
              <a:rPr sz="1450" spc="1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roles</a:t>
            </a:r>
            <a:endParaRPr sz="1450">
              <a:latin typeface="FrutigerLTPro-Roman"/>
              <a:cs typeface="FrutigerLTPro-Roman"/>
            </a:endParaRPr>
          </a:p>
          <a:p>
            <a:pPr marL="421005" marR="586740" indent="-408940">
              <a:lnSpc>
                <a:spcPts val="1650"/>
              </a:lnSpc>
              <a:spcBef>
                <a:spcPts val="57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Determined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seek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involvement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range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of </a:t>
            </a:r>
            <a:r>
              <a:rPr sz="1450">
                <a:latin typeface="FrutigerLTPro-Roman"/>
                <a:cs typeface="FrutigerLTPro-Roman"/>
              </a:rPr>
              <a:t>challenges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outside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specialism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and/or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move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to </a:t>
            </a:r>
            <a:r>
              <a:rPr sz="1450">
                <a:latin typeface="FrutigerLTPro-Roman"/>
                <a:cs typeface="FrutigerLTPro-Roman"/>
              </a:rPr>
              <a:t>other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roles</a:t>
            </a:r>
            <a:endParaRPr sz="1450">
              <a:latin typeface="FrutigerLTPro-Roman"/>
              <a:cs typeface="FrutigerLTPro-Roman"/>
            </a:endParaRPr>
          </a:p>
          <a:p>
            <a:pPr marL="421005" marR="5080" indent="-408940">
              <a:lnSpc>
                <a:spcPts val="1650"/>
              </a:lnSpc>
              <a:spcBef>
                <a:spcPts val="53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Expected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develop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perform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future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shows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ability,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desire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commitment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transferable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skills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move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into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other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parts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of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organisation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well </a:t>
            </a:r>
            <a:r>
              <a:rPr sz="1450">
                <a:latin typeface="FrutigerLTPro-Roman"/>
                <a:cs typeface="FrutigerLTPro-Roman"/>
              </a:rPr>
              <a:t>as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within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their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function</a:t>
            </a:r>
            <a:endParaRPr sz="1450">
              <a:latin typeface="FrutigerLTPro-Roman"/>
              <a:cs typeface="FrutigerLTPro-Roman"/>
            </a:endParaRPr>
          </a:p>
          <a:p>
            <a:pPr marL="421005" marR="1210310" indent="-408940">
              <a:lnSpc>
                <a:spcPts val="1650"/>
              </a:lnSpc>
              <a:spcBef>
                <a:spcPts val="53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Proven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entity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current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past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roles, </a:t>
            </a:r>
            <a:r>
              <a:rPr sz="1450">
                <a:latin typeface="FrutigerLTPro-Roman"/>
                <a:cs typeface="FrutigerLTPro-Roman"/>
              </a:rPr>
              <a:t>potential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to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apply</a:t>
            </a:r>
            <a:r>
              <a:rPr sz="1450" spc="1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impact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86975" y="7123455"/>
            <a:ext cx="139192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>
                <a:latin typeface="FrutigerLTPro-Bold"/>
                <a:cs typeface="FrutigerLTPro-Bold"/>
              </a:rPr>
              <a:t>Development: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97444" y="7481279"/>
            <a:ext cx="4441190" cy="15030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21005" marR="295275" indent="-408940">
              <a:lnSpc>
                <a:spcPts val="1650"/>
              </a:lnSpc>
              <a:spcBef>
                <a:spcPts val="26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Proactively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build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external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networks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35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new </a:t>
            </a:r>
            <a:r>
              <a:rPr sz="1450" spc="-10">
                <a:latin typeface="FrutigerLTPro-Roman"/>
                <a:cs typeface="FrutigerLTPro-Roman"/>
              </a:rPr>
              <a:t>field/level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 spc="-10">
                <a:latin typeface="FrutigerLTPro-Roman"/>
                <a:cs typeface="FrutigerLTPro-Roman"/>
              </a:rPr>
              <a:t>Coaching</a:t>
            </a:r>
            <a:endParaRPr sz="1450">
              <a:latin typeface="FrutigerLTPro-Roman"/>
              <a:cs typeface="FrutigerLTPro-Roman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Develop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higher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level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capabilities/insight</a:t>
            </a:r>
            <a:endParaRPr sz="1450">
              <a:latin typeface="FrutigerLTPro-Roman"/>
              <a:cs typeface="FrutigerLTPro-Roman"/>
            </a:endParaRPr>
          </a:p>
          <a:p>
            <a:pPr marL="421005" marR="5080" indent="-408940">
              <a:lnSpc>
                <a:spcPts val="1650"/>
              </a:lnSpc>
              <a:spcBef>
                <a:spcPts val="575"/>
              </a:spcBef>
              <a:tabLst>
                <a:tab pos="421005" algn="l"/>
              </a:tabLst>
            </a:pPr>
            <a:r>
              <a:rPr sz="1450" spc="-5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45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450">
                <a:latin typeface="FrutigerLTPro-Roman"/>
                <a:cs typeface="FrutigerLTPro-Roman"/>
              </a:rPr>
              <a:t>Develop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impact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influence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skills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with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more </a:t>
            </a:r>
            <a:r>
              <a:rPr sz="1450">
                <a:latin typeface="FrutigerLTPro-Roman"/>
                <a:cs typeface="FrutigerLTPro-Roman"/>
              </a:rPr>
              <a:t>senior</a:t>
            </a:r>
            <a:r>
              <a:rPr sz="1450" spc="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stakeholder</a:t>
            </a:r>
            <a:r>
              <a:rPr sz="1450" spc="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groups.</a:t>
            </a:r>
            <a:endParaRPr sz="1450">
              <a:latin typeface="FrutigerLTPro-Roman"/>
              <a:cs typeface="FrutigerLTPro-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6962522" y="10222103"/>
            <a:ext cx="2304415" cy="497840"/>
            <a:chOff x="16962522" y="10222103"/>
            <a:chExt cx="2304415" cy="497840"/>
          </a:xfrm>
        </p:grpSpPr>
        <p:sp>
          <p:nvSpPr>
            <p:cNvPr id="26" name="object 26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3" action="ppaction://hlinksldjump"/>
            </p:cNvPr>
            <p:cNvSpPr/>
            <p:nvPr/>
          </p:nvSpPr>
          <p:spPr>
            <a:xfrm>
              <a:off x="18917872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876547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hlinkClick r:id="" action="ppaction://hlinkshowjump?jump=previousslide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>
              <a:hlinkClick r:id="" action="ppaction://hlinkshowjump?jump=nextslide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4232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18</a:t>
            </a:fld>
            <a:endParaRPr spc="-25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1956"/>
            <a:ext cx="20104100" cy="10896600"/>
          </a:xfrm>
          <a:custGeom>
            <a:avLst/>
            <a:gdLst/>
            <a:ahLst/>
            <a:cxnLst/>
            <a:rect l="l" t="t" r="r" b="b"/>
            <a:pathLst>
              <a:path w="20104100" h="10896600">
                <a:moveTo>
                  <a:pt x="10215603" y="50800"/>
                </a:moveTo>
                <a:lnTo>
                  <a:pt x="7566595" y="50800"/>
                </a:lnTo>
                <a:lnTo>
                  <a:pt x="7390815" y="76200"/>
                </a:lnTo>
                <a:lnTo>
                  <a:pt x="7303037" y="76200"/>
                </a:lnTo>
                <a:lnTo>
                  <a:pt x="6517194" y="190500"/>
                </a:lnTo>
                <a:lnTo>
                  <a:pt x="6430422" y="215900"/>
                </a:lnTo>
                <a:lnTo>
                  <a:pt x="6257258" y="241300"/>
                </a:lnTo>
                <a:lnTo>
                  <a:pt x="6170875" y="266700"/>
                </a:lnTo>
                <a:lnTo>
                  <a:pt x="5998528" y="292100"/>
                </a:lnTo>
                <a:lnTo>
                  <a:pt x="5826772" y="342900"/>
                </a:lnTo>
                <a:lnTo>
                  <a:pt x="5741126" y="355600"/>
                </a:lnTo>
                <a:lnTo>
                  <a:pt x="5570320" y="406400"/>
                </a:lnTo>
                <a:lnTo>
                  <a:pt x="5485170" y="419100"/>
                </a:lnTo>
                <a:lnTo>
                  <a:pt x="4978081" y="571500"/>
                </a:lnTo>
                <a:lnTo>
                  <a:pt x="4894243" y="609600"/>
                </a:lnTo>
                <a:lnTo>
                  <a:pt x="4643980" y="685800"/>
                </a:lnTo>
                <a:lnTo>
                  <a:pt x="4560990" y="723900"/>
                </a:lnTo>
                <a:lnTo>
                  <a:pt x="4478224" y="749300"/>
                </a:lnTo>
                <a:lnTo>
                  <a:pt x="4395685" y="787400"/>
                </a:lnTo>
                <a:lnTo>
                  <a:pt x="4313378" y="812800"/>
                </a:lnTo>
                <a:lnTo>
                  <a:pt x="4149478" y="889000"/>
                </a:lnTo>
                <a:lnTo>
                  <a:pt x="4067894" y="914400"/>
                </a:lnTo>
                <a:lnTo>
                  <a:pt x="3424593" y="1219200"/>
                </a:lnTo>
                <a:lnTo>
                  <a:pt x="3345418" y="1270000"/>
                </a:lnTo>
                <a:lnTo>
                  <a:pt x="3187944" y="1346200"/>
                </a:lnTo>
                <a:lnTo>
                  <a:pt x="3109652" y="1397000"/>
                </a:lnTo>
                <a:lnTo>
                  <a:pt x="3031664" y="1435100"/>
                </a:lnTo>
                <a:lnTo>
                  <a:pt x="2876616" y="1536700"/>
                </a:lnTo>
                <a:lnTo>
                  <a:pt x="2799565" y="1574800"/>
                </a:lnTo>
                <a:lnTo>
                  <a:pt x="2722835" y="1625600"/>
                </a:lnTo>
                <a:lnTo>
                  <a:pt x="2269450" y="1930400"/>
                </a:lnTo>
                <a:lnTo>
                  <a:pt x="2195093" y="1993900"/>
                </a:lnTo>
                <a:lnTo>
                  <a:pt x="2047454" y="2095500"/>
                </a:lnTo>
                <a:lnTo>
                  <a:pt x="1974181" y="2159000"/>
                </a:lnTo>
                <a:lnTo>
                  <a:pt x="1901278" y="2209800"/>
                </a:lnTo>
                <a:lnTo>
                  <a:pt x="1828750" y="2273300"/>
                </a:lnTo>
                <a:lnTo>
                  <a:pt x="1756600" y="2324100"/>
                </a:lnTo>
                <a:lnTo>
                  <a:pt x="1542472" y="2514600"/>
                </a:lnTo>
                <a:lnTo>
                  <a:pt x="1331915" y="2705100"/>
                </a:lnTo>
                <a:lnTo>
                  <a:pt x="1125052" y="2895600"/>
                </a:lnTo>
                <a:lnTo>
                  <a:pt x="1056938" y="2971800"/>
                </a:lnTo>
                <a:lnTo>
                  <a:pt x="922001" y="3098800"/>
                </a:lnTo>
                <a:lnTo>
                  <a:pt x="788811" y="3251200"/>
                </a:lnTo>
                <a:lnTo>
                  <a:pt x="722883" y="3314700"/>
                </a:lnTo>
                <a:lnTo>
                  <a:pt x="657405" y="3390900"/>
                </a:lnTo>
                <a:lnTo>
                  <a:pt x="527818" y="3543300"/>
                </a:lnTo>
                <a:lnTo>
                  <a:pt x="400087" y="3695700"/>
                </a:lnTo>
                <a:lnTo>
                  <a:pt x="274245" y="3848100"/>
                </a:lnTo>
                <a:lnTo>
                  <a:pt x="212045" y="3937000"/>
                </a:lnTo>
                <a:lnTo>
                  <a:pt x="89107" y="4089400"/>
                </a:lnTo>
                <a:lnTo>
                  <a:pt x="28378" y="4178300"/>
                </a:lnTo>
                <a:lnTo>
                  <a:pt x="0" y="4216400"/>
                </a:lnTo>
                <a:lnTo>
                  <a:pt x="0" y="10896600"/>
                </a:lnTo>
                <a:lnTo>
                  <a:pt x="20104099" y="10896600"/>
                </a:lnTo>
                <a:lnTo>
                  <a:pt x="20104099" y="4330700"/>
                </a:lnTo>
                <a:lnTo>
                  <a:pt x="20091096" y="4318000"/>
                </a:lnTo>
                <a:lnTo>
                  <a:pt x="20065127" y="4279900"/>
                </a:lnTo>
                <a:lnTo>
                  <a:pt x="20038801" y="4241800"/>
                </a:lnTo>
                <a:lnTo>
                  <a:pt x="20012117" y="4216400"/>
                </a:lnTo>
                <a:lnTo>
                  <a:pt x="19985075" y="4178300"/>
                </a:lnTo>
                <a:lnTo>
                  <a:pt x="19957672" y="4140200"/>
                </a:lnTo>
                <a:lnTo>
                  <a:pt x="19929909" y="4102100"/>
                </a:lnTo>
                <a:lnTo>
                  <a:pt x="19901783" y="4076700"/>
                </a:lnTo>
                <a:lnTo>
                  <a:pt x="19873293" y="4038600"/>
                </a:lnTo>
                <a:lnTo>
                  <a:pt x="19844439" y="4000500"/>
                </a:lnTo>
                <a:lnTo>
                  <a:pt x="19815219" y="3975100"/>
                </a:lnTo>
                <a:lnTo>
                  <a:pt x="19785632" y="3937000"/>
                </a:lnTo>
                <a:lnTo>
                  <a:pt x="19755676" y="3898900"/>
                </a:lnTo>
                <a:lnTo>
                  <a:pt x="19725351" y="3873500"/>
                </a:lnTo>
                <a:lnTo>
                  <a:pt x="19694656" y="3835400"/>
                </a:lnTo>
                <a:lnTo>
                  <a:pt x="19663588" y="3797300"/>
                </a:lnTo>
                <a:lnTo>
                  <a:pt x="19632147" y="3771900"/>
                </a:lnTo>
                <a:lnTo>
                  <a:pt x="19600333" y="3733800"/>
                </a:lnTo>
                <a:lnTo>
                  <a:pt x="19568142" y="3708400"/>
                </a:lnTo>
                <a:lnTo>
                  <a:pt x="19535575" y="3670300"/>
                </a:lnTo>
                <a:lnTo>
                  <a:pt x="19502630" y="3632200"/>
                </a:lnTo>
                <a:lnTo>
                  <a:pt x="19469307" y="3606800"/>
                </a:lnTo>
                <a:lnTo>
                  <a:pt x="19435603" y="3568700"/>
                </a:lnTo>
                <a:lnTo>
                  <a:pt x="19401517" y="3543300"/>
                </a:lnTo>
                <a:lnTo>
                  <a:pt x="19367049" y="3505200"/>
                </a:lnTo>
                <a:lnTo>
                  <a:pt x="19332197" y="3467100"/>
                </a:lnTo>
                <a:lnTo>
                  <a:pt x="19296961" y="3441700"/>
                </a:lnTo>
                <a:lnTo>
                  <a:pt x="19261338" y="3403600"/>
                </a:lnTo>
                <a:lnTo>
                  <a:pt x="19225328" y="3378200"/>
                </a:lnTo>
                <a:lnTo>
                  <a:pt x="19188929" y="3340100"/>
                </a:lnTo>
                <a:lnTo>
                  <a:pt x="19152141" y="3314700"/>
                </a:lnTo>
                <a:lnTo>
                  <a:pt x="19114961" y="3276600"/>
                </a:lnTo>
                <a:lnTo>
                  <a:pt x="19077390" y="3251200"/>
                </a:lnTo>
                <a:lnTo>
                  <a:pt x="19039425" y="3213100"/>
                </a:lnTo>
                <a:lnTo>
                  <a:pt x="19001066" y="3187700"/>
                </a:lnTo>
                <a:lnTo>
                  <a:pt x="18962311" y="3149600"/>
                </a:lnTo>
                <a:lnTo>
                  <a:pt x="18923160" y="3124200"/>
                </a:lnTo>
                <a:lnTo>
                  <a:pt x="18883610" y="3086100"/>
                </a:lnTo>
                <a:lnTo>
                  <a:pt x="18843661" y="3060700"/>
                </a:lnTo>
                <a:lnTo>
                  <a:pt x="18803312" y="3022600"/>
                </a:lnTo>
                <a:lnTo>
                  <a:pt x="18762561" y="2997200"/>
                </a:lnTo>
                <a:lnTo>
                  <a:pt x="18721407" y="2959100"/>
                </a:lnTo>
                <a:lnTo>
                  <a:pt x="18679849" y="2933700"/>
                </a:lnTo>
                <a:lnTo>
                  <a:pt x="18637886" y="2895600"/>
                </a:lnTo>
                <a:lnTo>
                  <a:pt x="18595517" y="2870200"/>
                </a:lnTo>
                <a:lnTo>
                  <a:pt x="18552740" y="2832100"/>
                </a:lnTo>
                <a:lnTo>
                  <a:pt x="18509555" y="2806700"/>
                </a:lnTo>
                <a:lnTo>
                  <a:pt x="18465959" y="2768600"/>
                </a:lnTo>
                <a:lnTo>
                  <a:pt x="18377534" y="2717800"/>
                </a:lnTo>
                <a:lnTo>
                  <a:pt x="18332702" y="2679700"/>
                </a:lnTo>
                <a:lnTo>
                  <a:pt x="18287455" y="2654300"/>
                </a:lnTo>
                <a:lnTo>
                  <a:pt x="18241792" y="2616200"/>
                </a:lnTo>
                <a:lnTo>
                  <a:pt x="18149213" y="2565400"/>
                </a:lnTo>
                <a:lnTo>
                  <a:pt x="18102296" y="2527300"/>
                </a:lnTo>
                <a:lnTo>
                  <a:pt x="18007197" y="2476500"/>
                </a:lnTo>
                <a:lnTo>
                  <a:pt x="17959014" y="2438400"/>
                </a:lnTo>
                <a:lnTo>
                  <a:pt x="17861374" y="2387600"/>
                </a:lnTo>
                <a:lnTo>
                  <a:pt x="17811915" y="2349500"/>
                </a:lnTo>
                <a:lnTo>
                  <a:pt x="17711711" y="2298700"/>
                </a:lnTo>
                <a:lnTo>
                  <a:pt x="17660965" y="2260600"/>
                </a:lnTo>
                <a:lnTo>
                  <a:pt x="17506134" y="2184400"/>
                </a:lnTo>
                <a:lnTo>
                  <a:pt x="17453655" y="2146300"/>
                </a:lnTo>
                <a:lnTo>
                  <a:pt x="17293598" y="2070100"/>
                </a:lnTo>
                <a:lnTo>
                  <a:pt x="17239368" y="2032000"/>
                </a:lnTo>
                <a:lnTo>
                  <a:pt x="17074028" y="1955800"/>
                </a:lnTo>
                <a:lnTo>
                  <a:pt x="17018027" y="1917700"/>
                </a:lnTo>
                <a:lnTo>
                  <a:pt x="16731316" y="1790700"/>
                </a:lnTo>
                <a:lnTo>
                  <a:pt x="16672624" y="1752600"/>
                </a:lnTo>
                <a:lnTo>
                  <a:pt x="16310922" y="1600200"/>
                </a:lnTo>
                <a:lnTo>
                  <a:pt x="16186688" y="1549400"/>
                </a:lnTo>
                <a:lnTo>
                  <a:pt x="16123878" y="1511300"/>
                </a:lnTo>
                <a:lnTo>
                  <a:pt x="15737247" y="1358900"/>
                </a:lnTo>
                <a:lnTo>
                  <a:pt x="15589483" y="1308100"/>
                </a:lnTo>
                <a:lnTo>
                  <a:pt x="15515065" y="1270000"/>
                </a:lnTo>
                <a:lnTo>
                  <a:pt x="15137789" y="1143000"/>
                </a:lnTo>
                <a:lnTo>
                  <a:pt x="15061328" y="1104900"/>
                </a:lnTo>
                <a:lnTo>
                  <a:pt x="14119733" y="800100"/>
                </a:lnTo>
                <a:lnTo>
                  <a:pt x="14039396" y="787400"/>
                </a:lnTo>
                <a:lnTo>
                  <a:pt x="13633799" y="660400"/>
                </a:lnTo>
                <a:lnTo>
                  <a:pt x="13551927" y="647700"/>
                </a:lnTo>
                <a:lnTo>
                  <a:pt x="13387468" y="596900"/>
                </a:lnTo>
                <a:lnTo>
                  <a:pt x="13304890" y="584200"/>
                </a:lnTo>
                <a:lnTo>
                  <a:pt x="13139057" y="533400"/>
                </a:lnTo>
                <a:lnTo>
                  <a:pt x="13055811" y="520700"/>
                </a:lnTo>
                <a:lnTo>
                  <a:pt x="12972352" y="495300"/>
                </a:lnTo>
                <a:lnTo>
                  <a:pt x="12888683" y="482600"/>
                </a:lnTo>
                <a:lnTo>
                  <a:pt x="12804811" y="457200"/>
                </a:lnTo>
                <a:lnTo>
                  <a:pt x="12720738" y="444500"/>
                </a:lnTo>
                <a:lnTo>
                  <a:pt x="12636469" y="419100"/>
                </a:lnTo>
                <a:lnTo>
                  <a:pt x="12552009" y="406400"/>
                </a:lnTo>
                <a:lnTo>
                  <a:pt x="12467363" y="381000"/>
                </a:lnTo>
                <a:lnTo>
                  <a:pt x="12297527" y="355600"/>
                </a:lnTo>
                <a:lnTo>
                  <a:pt x="12212347" y="330200"/>
                </a:lnTo>
                <a:lnTo>
                  <a:pt x="12041485" y="304800"/>
                </a:lnTo>
                <a:lnTo>
                  <a:pt x="11955812" y="279400"/>
                </a:lnTo>
                <a:lnTo>
                  <a:pt x="10654539" y="88900"/>
                </a:lnTo>
                <a:lnTo>
                  <a:pt x="10566912" y="88900"/>
                </a:lnTo>
                <a:lnTo>
                  <a:pt x="10391408" y="63500"/>
                </a:lnTo>
                <a:lnTo>
                  <a:pt x="10303541" y="63500"/>
                </a:lnTo>
                <a:lnTo>
                  <a:pt x="10215603" y="50800"/>
                </a:lnTo>
                <a:close/>
              </a:path>
              <a:path w="20104100" h="10896600">
                <a:moveTo>
                  <a:pt x="10039533" y="38100"/>
                </a:moveTo>
                <a:lnTo>
                  <a:pt x="7742644" y="38100"/>
                </a:lnTo>
                <a:lnTo>
                  <a:pt x="7654588" y="50800"/>
                </a:lnTo>
                <a:lnTo>
                  <a:pt x="10127599" y="50800"/>
                </a:lnTo>
                <a:lnTo>
                  <a:pt x="10039533" y="38100"/>
                </a:lnTo>
                <a:close/>
              </a:path>
              <a:path w="20104100" h="10896600">
                <a:moveTo>
                  <a:pt x="9863232" y="25400"/>
                </a:moveTo>
                <a:lnTo>
                  <a:pt x="7918927" y="25400"/>
                </a:lnTo>
                <a:lnTo>
                  <a:pt x="7830759" y="38100"/>
                </a:lnTo>
                <a:lnTo>
                  <a:pt x="9951409" y="38100"/>
                </a:lnTo>
                <a:lnTo>
                  <a:pt x="9863232" y="25400"/>
                </a:lnTo>
                <a:close/>
              </a:path>
              <a:path w="20104100" h="10896600">
                <a:moveTo>
                  <a:pt x="9686736" y="12700"/>
                </a:moveTo>
                <a:lnTo>
                  <a:pt x="8095407" y="12700"/>
                </a:lnTo>
                <a:lnTo>
                  <a:pt x="8007144" y="25400"/>
                </a:lnTo>
                <a:lnTo>
                  <a:pt x="9775006" y="25400"/>
                </a:lnTo>
                <a:lnTo>
                  <a:pt x="9686736" y="12700"/>
                </a:lnTo>
                <a:close/>
              </a:path>
              <a:path w="20104100" h="10896600">
                <a:moveTo>
                  <a:pt x="9421707" y="0"/>
                </a:moveTo>
                <a:lnTo>
                  <a:pt x="8360419" y="0"/>
                </a:lnTo>
                <a:lnTo>
                  <a:pt x="8272049" y="12700"/>
                </a:lnTo>
                <a:lnTo>
                  <a:pt x="9510082" y="12700"/>
                </a:lnTo>
                <a:lnTo>
                  <a:pt x="9421707" y="0"/>
                </a:lnTo>
                <a:close/>
              </a:path>
            </a:pathLst>
          </a:custGeom>
          <a:solidFill>
            <a:srgbClr val="FBF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5478" y="4831131"/>
            <a:ext cx="14414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sz="1900" spc="-5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endParaRPr sz="1900">
              <a:latin typeface="Myriad Pro"/>
              <a:cs typeface="Myriad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5478" y="5611421"/>
            <a:ext cx="14414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sz="1900" spc="-5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endParaRPr sz="1900">
              <a:latin typeface="Myriad Pro"/>
              <a:cs typeface="Myriad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0274" y="4750276"/>
            <a:ext cx="5634990" cy="218821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409575">
              <a:lnSpc>
                <a:spcPct val="119400"/>
              </a:lnSpc>
              <a:spcBef>
                <a:spcPts val="100"/>
              </a:spcBef>
            </a:pPr>
            <a:r>
              <a:rPr sz="1900" spc="-50">
                <a:latin typeface="FrutigerLTPro-Roman"/>
                <a:cs typeface="FrutigerLTPro-Roman"/>
              </a:rPr>
              <a:t>Your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 spc="-25">
                <a:latin typeface="FrutigerLTPro-Roman"/>
                <a:cs typeface="FrutigerLTPro-Roman"/>
              </a:rPr>
              <a:t>aspirations</a:t>
            </a:r>
            <a:r>
              <a:rPr sz="1900" spc="-7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and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career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 spc="-25">
                <a:latin typeface="FrutigerLTPro-Roman"/>
                <a:cs typeface="FrutigerLTPro-Roman"/>
              </a:rPr>
              <a:t>development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plans </a:t>
            </a:r>
            <a:r>
              <a:rPr sz="1900">
                <a:latin typeface="FrutigerLTPro-Roman"/>
                <a:cs typeface="FrutigerLTPro-Roman"/>
              </a:rPr>
              <a:t>are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unique</a:t>
            </a:r>
            <a:r>
              <a:rPr sz="1900" spc="-7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to</a:t>
            </a:r>
            <a:r>
              <a:rPr sz="1900" spc="-70">
                <a:latin typeface="FrutigerLTPro-Roman"/>
                <a:cs typeface="FrutigerLTPro-Roman"/>
              </a:rPr>
              <a:t> </a:t>
            </a:r>
            <a:r>
              <a:rPr sz="1900" spc="-25">
                <a:latin typeface="FrutigerLTPro-Roman"/>
                <a:cs typeface="FrutigerLTPro-Roman"/>
              </a:rPr>
              <a:t>you</a:t>
            </a:r>
            <a:endParaRPr sz="1900">
              <a:latin typeface="FrutigerLTPro-Roman"/>
              <a:cs typeface="FrutigerLTPro-Roman"/>
            </a:endParaRPr>
          </a:p>
          <a:p>
            <a:pPr marL="12700" marR="5080">
              <a:lnSpc>
                <a:spcPct val="119400"/>
              </a:lnSpc>
              <a:spcBef>
                <a:spcPts val="700"/>
              </a:spcBef>
            </a:pPr>
            <a:r>
              <a:rPr sz="1900">
                <a:latin typeface="FrutigerLTPro-Roman"/>
                <a:cs typeface="FrutigerLTPro-Roman"/>
              </a:rPr>
              <a:t>By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using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the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Scope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for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Growth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reflection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lang="en-GB" sz="1900" spc="-10">
                <a:latin typeface="FrutigerLTPro-Roman"/>
                <a:cs typeface="FrutigerLTPro-Roman"/>
              </a:rPr>
              <a:t>journal</a:t>
            </a:r>
            <a:r>
              <a:rPr sz="1900" spc="-1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you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will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be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able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clarify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and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confirm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your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career </a:t>
            </a:r>
            <a:r>
              <a:rPr sz="1900" spc="-25">
                <a:latin typeface="FrutigerLTPro-Roman"/>
                <a:cs typeface="FrutigerLTPro-Roman"/>
              </a:rPr>
              <a:t>aspirations,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which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will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make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it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easier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to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find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your </a:t>
            </a:r>
            <a:r>
              <a:rPr sz="1900" spc="-10">
                <a:latin typeface="FrutigerLTPro-Roman"/>
                <a:cs typeface="FrutigerLTPro-Roman"/>
              </a:rPr>
              <a:t>place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on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the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Scope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for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Growth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framework</a:t>
            </a:r>
            <a:endParaRPr sz="1900">
              <a:latin typeface="FrutigerLTPro-Roman"/>
              <a:cs typeface="FrutigerLTPro-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0499" y="6303086"/>
            <a:ext cx="14414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sz="1900" spc="-5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endParaRPr sz="1900">
              <a:latin typeface="Myriad Pro"/>
              <a:cs typeface="Myriad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75294" y="4750758"/>
            <a:ext cx="5269230" cy="253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sz="1900" dirty="0">
                <a:latin typeface="FrutigerLTPro-Roman"/>
                <a:cs typeface="FrutigerLTPro-Roman"/>
              </a:rPr>
              <a:t>All</a:t>
            </a:r>
            <a:r>
              <a:rPr sz="1900" spc="-95" dirty="0">
                <a:latin typeface="FrutigerLTPro-Roman"/>
                <a:cs typeface="FrutigerLTPro-Roman"/>
              </a:rPr>
              <a:t> </a:t>
            </a:r>
            <a:r>
              <a:rPr sz="1900" spc="-25" dirty="0">
                <a:latin typeface="FrutigerLTPro-Roman"/>
                <a:cs typeface="FrutigerLTPro-Roman"/>
              </a:rPr>
              <a:t>aspirations</a:t>
            </a:r>
            <a:r>
              <a:rPr sz="1900" spc="-95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are</a:t>
            </a:r>
            <a:r>
              <a:rPr sz="1900" spc="-90" dirty="0">
                <a:latin typeface="FrutigerLTPro-Roman"/>
                <a:cs typeface="FrutigerLTPro-Roman"/>
              </a:rPr>
              <a:t> </a:t>
            </a:r>
            <a:r>
              <a:rPr sz="1900" spc="-10" dirty="0">
                <a:latin typeface="FrutigerLTPro-Roman"/>
                <a:cs typeface="FrutigerLTPro-Roman"/>
              </a:rPr>
              <a:t>valued,</a:t>
            </a:r>
            <a:r>
              <a:rPr sz="1900" spc="-95" dirty="0">
                <a:latin typeface="FrutigerLTPro-Roman"/>
                <a:cs typeface="FrutigerLTPro-Roman"/>
              </a:rPr>
              <a:t> </a:t>
            </a:r>
            <a:r>
              <a:rPr sz="1900" spc="-10" dirty="0">
                <a:latin typeface="FrutigerLTPro-Roman"/>
                <a:cs typeface="FrutigerLTPro-Roman"/>
              </a:rPr>
              <a:t>whether</a:t>
            </a:r>
            <a:r>
              <a:rPr sz="1900" spc="-9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you</a:t>
            </a:r>
            <a:r>
              <a:rPr sz="1900" spc="-95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are</a:t>
            </a:r>
            <a:r>
              <a:rPr sz="1900" spc="-90" dirty="0">
                <a:latin typeface="FrutigerLTPro-Roman"/>
                <a:cs typeface="FrutigerLTPro-Roman"/>
              </a:rPr>
              <a:t> </a:t>
            </a:r>
            <a:r>
              <a:rPr sz="1900" spc="-20" dirty="0">
                <a:latin typeface="FrutigerLTPro-Roman"/>
                <a:cs typeface="FrutigerLTPro-Roman"/>
              </a:rPr>
              <a:t>fast </a:t>
            </a:r>
            <a:r>
              <a:rPr sz="1900" spc="-25" dirty="0">
                <a:latin typeface="FrutigerLTPro-Roman"/>
                <a:cs typeface="FrutigerLTPro-Roman"/>
              </a:rPr>
              <a:t>tracking</a:t>
            </a:r>
            <a:r>
              <a:rPr sz="1900" spc="-95" dirty="0">
                <a:latin typeface="FrutigerLTPro-Roman"/>
                <a:cs typeface="FrutigerLTPro-Roman"/>
              </a:rPr>
              <a:t> </a:t>
            </a:r>
            <a:r>
              <a:rPr sz="1900" spc="-10" dirty="0">
                <a:latin typeface="FrutigerLTPro-Roman"/>
                <a:cs typeface="FrutigerLTPro-Roman"/>
              </a:rPr>
              <a:t>into</a:t>
            </a:r>
            <a:r>
              <a:rPr sz="1900" spc="-9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more</a:t>
            </a:r>
            <a:r>
              <a:rPr sz="1900" spc="-95" dirty="0">
                <a:latin typeface="FrutigerLTPro-Roman"/>
                <a:cs typeface="FrutigerLTPro-Roman"/>
              </a:rPr>
              <a:t> </a:t>
            </a:r>
            <a:r>
              <a:rPr sz="1900" spc="-10" dirty="0">
                <a:latin typeface="FrutigerLTPro-Roman"/>
                <a:cs typeface="FrutigerLTPro-Roman"/>
              </a:rPr>
              <a:t>senior</a:t>
            </a:r>
            <a:r>
              <a:rPr sz="1900" spc="-9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roles</a:t>
            </a:r>
            <a:r>
              <a:rPr sz="1900" spc="-9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or</a:t>
            </a:r>
            <a:r>
              <a:rPr sz="1900" spc="-95" dirty="0">
                <a:latin typeface="FrutigerLTPro-Roman"/>
                <a:cs typeface="FrutigerLTPro-Roman"/>
              </a:rPr>
              <a:t> </a:t>
            </a:r>
            <a:r>
              <a:rPr sz="1900" spc="-10" dirty="0">
                <a:latin typeface="FrutigerLTPro-Roman"/>
                <a:cs typeface="FrutigerLTPro-Roman"/>
              </a:rPr>
              <a:t>consolidating </a:t>
            </a:r>
            <a:r>
              <a:rPr sz="1900" spc="-20" dirty="0">
                <a:latin typeface="FrutigerLTPro-Roman"/>
                <a:cs typeface="FrutigerLTPro-Roman"/>
              </a:rPr>
              <a:t>skills</a:t>
            </a:r>
            <a:r>
              <a:rPr sz="1900" spc="-7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and</a:t>
            </a:r>
            <a:r>
              <a:rPr sz="1900" spc="-70" dirty="0">
                <a:latin typeface="FrutigerLTPro-Roman"/>
                <a:cs typeface="FrutigerLTPro-Roman"/>
              </a:rPr>
              <a:t> </a:t>
            </a:r>
            <a:r>
              <a:rPr sz="1900" spc="-20" dirty="0">
                <a:latin typeface="FrutigerLTPro-Roman"/>
                <a:cs typeface="FrutigerLTPro-Roman"/>
              </a:rPr>
              <a:t>knowledge</a:t>
            </a:r>
            <a:r>
              <a:rPr sz="1900" spc="-7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and</a:t>
            </a:r>
            <a:r>
              <a:rPr sz="1900" spc="-65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not</a:t>
            </a:r>
            <a:r>
              <a:rPr sz="1900" spc="-70" dirty="0">
                <a:latin typeface="FrutigerLTPro-Roman"/>
                <a:cs typeface="FrutigerLTPro-Roman"/>
              </a:rPr>
              <a:t> </a:t>
            </a:r>
            <a:r>
              <a:rPr sz="1900" spc="-25" dirty="0">
                <a:latin typeface="FrutigerLTPro-Roman"/>
                <a:cs typeface="FrutigerLTPro-Roman"/>
              </a:rPr>
              <a:t>considering</a:t>
            </a:r>
            <a:r>
              <a:rPr sz="1900" spc="-70" dirty="0">
                <a:latin typeface="FrutigerLTPro-Roman"/>
                <a:cs typeface="FrutigerLTPro-Roman"/>
              </a:rPr>
              <a:t> </a:t>
            </a:r>
            <a:r>
              <a:rPr sz="1900" spc="-50" dirty="0">
                <a:latin typeface="FrutigerLTPro-Roman"/>
                <a:cs typeface="FrutigerLTPro-Roman"/>
              </a:rPr>
              <a:t>a </a:t>
            </a:r>
            <a:r>
              <a:rPr sz="1900" spc="-10" dirty="0">
                <a:latin typeface="FrutigerLTPro-Roman"/>
                <a:cs typeface="FrutigerLTPro-Roman"/>
              </a:rPr>
              <a:t>career</a:t>
            </a:r>
            <a:r>
              <a:rPr sz="1900" spc="-85" dirty="0">
                <a:latin typeface="FrutigerLTPro-Roman"/>
                <a:cs typeface="FrutigerLTPro-Roman"/>
              </a:rPr>
              <a:t> </a:t>
            </a:r>
            <a:r>
              <a:rPr sz="1900" spc="-10" dirty="0">
                <a:latin typeface="FrutigerLTPro-Roman"/>
                <a:cs typeface="FrutigerLTPro-Roman"/>
              </a:rPr>
              <a:t>move</a:t>
            </a:r>
            <a:r>
              <a:rPr sz="1900" spc="-85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at</a:t>
            </a:r>
            <a:r>
              <a:rPr sz="1900" spc="-85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this</a:t>
            </a:r>
            <a:r>
              <a:rPr sz="1900" spc="-85" dirty="0">
                <a:latin typeface="FrutigerLTPro-Roman"/>
                <a:cs typeface="FrutigerLTPro-Roman"/>
              </a:rPr>
              <a:t> </a:t>
            </a:r>
            <a:r>
              <a:rPr sz="1900" spc="-20" dirty="0">
                <a:latin typeface="FrutigerLTPro-Roman"/>
                <a:cs typeface="FrutigerLTPro-Roman"/>
              </a:rPr>
              <a:t>time</a:t>
            </a:r>
            <a:endParaRPr sz="1900" dirty="0">
              <a:latin typeface="FrutigerLTPro-Roman"/>
              <a:cs typeface="FrutigerLTPro-Roman"/>
            </a:endParaRPr>
          </a:p>
          <a:p>
            <a:pPr marL="12700" marR="87630">
              <a:lnSpc>
                <a:spcPct val="119400"/>
              </a:lnSpc>
              <a:spcBef>
                <a:spcPts val="700"/>
              </a:spcBef>
            </a:pPr>
            <a:r>
              <a:rPr sz="1900" spc="-20" dirty="0">
                <a:latin typeface="FrutigerLTPro-Roman"/>
                <a:cs typeface="FrutigerLTPro-Roman"/>
              </a:rPr>
              <a:t>Aspirations</a:t>
            </a:r>
            <a:r>
              <a:rPr sz="1900" spc="-8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do</a:t>
            </a:r>
            <a:r>
              <a:rPr sz="1900" spc="-80" dirty="0">
                <a:latin typeface="FrutigerLTPro-Roman"/>
                <a:cs typeface="FrutigerLTPro-Roman"/>
              </a:rPr>
              <a:t> </a:t>
            </a:r>
            <a:r>
              <a:rPr sz="1900" spc="-10" dirty="0">
                <a:latin typeface="FrutigerLTPro-Roman"/>
                <a:cs typeface="FrutigerLTPro-Roman"/>
              </a:rPr>
              <a:t>change</a:t>
            </a:r>
            <a:r>
              <a:rPr sz="1900" spc="-80" dirty="0">
                <a:latin typeface="FrutigerLTPro-Roman"/>
                <a:cs typeface="FrutigerLTPro-Roman"/>
              </a:rPr>
              <a:t> </a:t>
            </a:r>
            <a:r>
              <a:rPr sz="1900" spc="-10" dirty="0">
                <a:latin typeface="FrutigerLTPro-Roman"/>
                <a:cs typeface="FrutigerLTPro-Roman"/>
              </a:rPr>
              <a:t>over</a:t>
            </a:r>
            <a:r>
              <a:rPr sz="1900" spc="-8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time</a:t>
            </a:r>
            <a:r>
              <a:rPr sz="1900" spc="-8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and</a:t>
            </a:r>
            <a:r>
              <a:rPr sz="1900" spc="-8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it</a:t>
            </a:r>
            <a:r>
              <a:rPr sz="1900" spc="-80" dirty="0">
                <a:latin typeface="FrutigerLTPro-Roman"/>
                <a:cs typeface="FrutigerLTPro-Roman"/>
              </a:rPr>
              <a:t> </a:t>
            </a:r>
            <a:r>
              <a:rPr sz="1900" spc="-25" dirty="0">
                <a:latin typeface="FrutigerLTPro-Roman"/>
                <a:cs typeface="FrutigerLTPro-Roman"/>
              </a:rPr>
              <a:t>is </a:t>
            </a:r>
            <a:r>
              <a:rPr sz="1900" spc="-20" dirty="0">
                <a:latin typeface="FrutigerLTPro-Roman"/>
                <a:cs typeface="FrutigerLTPro-Roman"/>
              </a:rPr>
              <a:t>helpful</a:t>
            </a:r>
            <a:r>
              <a:rPr sz="1900" spc="-95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to</a:t>
            </a:r>
            <a:r>
              <a:rPr sz="1900" spc="-90" dirty="0">
                <a:latin typeface="FrutigerLTPro-Roman"/>
                <a:cs typeface="FrutigerLTPro-Roman"/>
              </a:rPr>
              <a:t> </a:t>
            </a:r>
            <a:r>
              <a:rPr sz="1900" spc="-20" dirty="0">
                <a:latin typeface="FrutigerLTPro-Roman"/>
                <a:cs typeface="FrutigerLTPro-Roman"/>
              </a:rPr>
              <a:t>revisit</a:t>
            </a:r>
            <a:r>
              <a:rPr sz="1900" spc="-95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your</a:t>
            </a:r>
            <a:r>
              <a:rPr sz="1900" spc="-9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Scope</a:t>
            </a:r>
            <a:r>
              <a:rPr sz="1900" spc="-95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for</a:t>
            </a:r>
            <a:r>
              <a:rPr sz="1900" spc="-9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Growth</a:t>
            </a:r>
            <a:r>
              <a:rPr sz="1900" spc="-95" dirty="0">
                <a:latin typeface="FrutigerLTPro-Roman"/>
                <a:cs typeface="FrutigerLTPro-Roman"/>
              </a:rPr>
              <a:t> </a:t>
            </a:r>
            <a:r>
              <a:rPr lang="en-GB" sz="1900" spc="-95" dirty="0">
                <a:latin typeface="FrutigerLTPro-Roman"/>
                <a:cs typeface="FrutigerLTPro-Roman"/>
              </a:rPr>
              <a:t>-  </a:t>
            </a:r>
            <a:r>
              <a:rPr sz="1900" spc="-10" dirty="0">
                <a:latin typeface="FrutigerLTPro-Roman"/>
                <a:cs typeface="FrutigerLTPro-Roman"/>
              </a:rPr>
              <a:t>career </a:t>
            </a:r>
            <a:r>
              <a:rPr sz="1900" spc="-25" dirty="0">
                <a:latin typeface="FrutigerLTPro-Roman"/>
                <a:cs typeface="FrutigerLTPro-Roman"/>
              </a:rPr>
              <a:t>conversation</a:t>
            </a:r>
            <a:r>
              <a:rPr sz="1900" spc="-6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and</a:t>
            </a:r>
            <a:r>
              <a:rPr sz="1900" spc="-60" dirty="0">
                <a:latin typeface="FrutigerLTPro-Roman"/>
                <a:cs typeface="FrutigerLTPro-Roman"/>
              </a:rPr>
              <a:t> </a:t>
            </a:r>
            <a:r>
              <a:rPr sz="1900" spc="-20" dirty="0">
                <a:latin typeface="FrutigerLTPro-Roman"/>
                <a:cs typeface="FrutigerLTPro-Roman"/>
              </a:rPr>
              <a:t>position</a:t>
            </a:r>
            <a:r>
              <a:rPr sz="1900" spc="-6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on</a:t>
            </a:r>
            <a:r>
              <a:rPr sz="1900" spc="-60" dirty="0">
                <a:latin typeface="FrutigerLTPro-Roman"/>
                <a:cs typeface="FrutigerLTPro-Roman"/>
              </a:rPr>
              <a:t> </a:t>
            </a:r>
            <a:r>
              <a:rPr sz="1900" dirty="0">
                <a:latin typeface="FrutigerLTPro-Roman"/>
                <a:cs typeface="FrutigerLTPro-Roman"/>
              </a:rPr>
              <a:t>an</a:t>
            </a:r>
            <a:r>
              <a:rPr sz="1900" spc="-55" dirty="0">
                <a:latin typeface="FrutigerLTPro-Roman"/>
                <a:cs typeface="FrutigerLTPro-Roman"/>
              </a:rPr>
              <a:t> </a:t>
            </a:r>
            <a:r>
              <a:rPr sz="1900" spc="-20" dirty="0">
                <a:latin typeface="FrutigerLTPro-Roman"/>
                <a:cs typeface="FrutigerLTPro-Roman"/>
              </a:rPr>
              <a:t>ongoing</a:t>
            </a:r>
            <a:r>
              <a:rPr sz="1900" spc="-60" dirty="0">
                <a:latin typeface="FrutigerLTPro-Roman"/>
                <a:cs typeface="FrutigerLTPro-Roman"/>
              </a:rPr>
              <a:t> </a:t>
            </a:r>
            <a:r>
              <a:rPr sz="1900" spc="-10" dirty="0">
                <a:latin typeface="FrutigerLTPro-Roman"/>
                <a:cs typeface="FrutigerLTPro-Roman"/>
              </a:rPr>
              <a:t>basis</a:t>
            </a:r>
            <a:endParaRPr sz="1900" dirty="0">
              <a:latin typeface="FrutigerLTPro-Roman"/>
              <a:cs typeface="FrutigerLTPro-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12961" y="3713897"/>
            <a:ext cx="16591280" cy="7595234"/>
            <a:chOff x="3512961" y="3713897"/>
            <a:chExt cx="16591280" cy="7595234"/>
          </a:xfrm>
        </p:grpSpPr>
        <p:sp>
          <p:nvSpPr>
            <p:cNvPr id="9" name="object 9"/>
            <p:cNvSpPr/>
            <p:nvPr/>
          </p:nvSpPr>
          <p:spPr>
            <a:xfrm>
              <a:off x="3520814" y="4575106"/>
              <a:ext cx="13062585" cy="3046095"/>
            </a:xfrm>
            <a:custGeom>
              <a:avLst/>
              <a:gdLst/>
              <a:ahLst/>
              <a:cxnLst/>
              <a:rect l="l" t="t" r="r" b="b"/>
              <a:pathLst>
                <a:path w="13062585" h="3046095">
                  <a:moveTo>
                    <a:pt x="0" y="3045823"/>
                  </a:moveTo>
                  <a:lnTo>
                    <a:pt x="13062471" y="3045823"/>
                  </a:lnTo>
                  <a:lnTo>
                    <a:pt x="13062471" y="0"/>
                  </a:lnTo>
                  <a:lnTo>
                    <a:pt x="0" y="0"/>
                  </a:lnTo>
                  <a:lnTo>
                    <a:pt x="0" y="3045823"/>
                  </a:lnTo>
                  <a:close/>
                </a:path>
              </a:pathLst>
            </a:custGeom>
            <a:ln w="15706">
              <a:solidFill>
                <a:srgbClr val="D88A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12961" y="3713897"/>
              <a:ext cx="438784" cy="438784"/>
            </a:xfrm>
            <a:custGeom>
              <a:avLst/>
              <a:gdLst/>
              <a:ahLst/>
              <a:cxnLst/>
              <a:rect l="l" t="t" r="r" b="b"/>
              <a:pathLst>
                <a:path w="438785" h="438785">
                  <a:moveTo>
                    <a:pt x="438541" y="0"/>
                  </a:moveTo>
                  <a:lnTo>
                    <a:pt x="0" y="0"/>
                  </a:lnTo>
                  <a:lnTo>
                    <a:pt x="0" y="438541"/>
                  </a:lnTo>
                  <a:lnTo>
                    <a:pt x="438541" y="438541"/>
                  </a:lnTo>
                  <a:lnTo>
                    <a:pt x="438541" y="0"/>
                  </a:lnTo>
                  <a:close/>
                </a:path>
              </a:pathLst>
            </a:custGeom>
            <a:solidFill>
              <a:srgbClr val="D88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4562" y="6882774"/>
              <a:ext cx="13239537" cy="442578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26469" y="3784366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0"/>
                  </a:moveTo>
                  <a:lnTo>
                    <a:pt x="0" y="222611"/>
                  </a:lnTo>
                </a:path>
              </a:pathLst>
            </a:custGeom>
            <a:ln w="435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6469" y="4043336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831"/>
                  </a:lnTo>
                </a:path>
              </a:pathLst>
            </a:custGeom>
            <a:ln w="435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9925" y="4879788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5" h="184785">
                  <a:moveTo>
                    <a:pt x="184182" y="0"/>
                  </a:moveTo>
                  <a:lnTo>
                    <a:pt x="0" y="0"/>
                  </a:lnTo>
                  <a:lnTo>
                    <a:pt x="0" y="184182"/>
                  </a:lnTo>
                  <a:lnTo>
                    <a:pt x="184182" y="184182"/>
                  </a:lnTo>
                  <a:lnTo>
                    <a:pt x="184182" y="0"/>
                  </a:lnTo>
                  <a:close/>
                </a:path>
              </a:pathLst>
            </a:custGeom>
            <a:solidFill>
              <a:srgbClr val="D88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19595" y="4909372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494"/>
                  </a:lnTo>
                </a:path>
              </a:pathLst>
            </a:custGeom>
            <a:ln w="182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19595" y="5018141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5894"/>
                  </a:lnTo>
                </a:path>
              </a:pathLst>
            </a:custGeom>
            <a:ln w="182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00453" y="4879788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5">
                  <a:moveTo>
                    <a:pt x="184182" y="0"/>
                  </a:moveTo>
                  <a:lnTo>
                    <a:pt x="0" y="0"/>
                  </a:lnTo>
                  <a:lnTo>
                    <a:pt x="0" y="184182"/>
                  </a:lnTo>
                  <a:lnTo>
                    <a:pt x="184182" y="184182"/>
                  </a:lnTo>
                  <a:lnTo>
                    <a:pt x="184182" y="0"/>
                  </a:lnTo>
                  <a:close/>
                </a:path>
              </a:pathLst>
            </a:custGeom>
            <a:solidFill>
              <a:srgbClr val="D88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90130" y="4909372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494"/>
                  </a:lnTo>
                </a:path>
              </a:pathLst>
            </a:custGeom>
            <a:ln w="182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90130" y="5018141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5894"/>
                  </a:lnTo>
                </a:path>
              </a:pathLst>
            </a:custGeom>
            <a:ln w="182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29925" y="5677774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5" h="184785">
                  <a:moveTo>
                    <a:pt x="184182" y="0"/>
                  </a:moveTo>
                  <a:lnTo>
                    <a:pt x="0" y="0"/>
                  </a:lnTo>
                  <a:lnTo>
                    <a:pt x="0" y="184182"/>
                  </a:lnTo>
                  <a:lnTo>
                    <a:pt x="184182" y="184182"/>
                  </a:lnTo>
                  <a:lnTo>
                    <a:pt x="184182" y="0"/>
                  </a:lnTo>
                  <a:close/>
                </a:path>
              </a:pathLst>
            </a:custGeom>
            <a:solidFill>
              <a:srgbClr val="D88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19595" y="5707368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494"/>
                  </a:lnTo>
                </a:path>
              </a:pathLst>
            </a:custGeom>
            <a:ln w="182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19595" y="5816137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5894"/>
                  </a:lnTo>
                </a:path>
              </a:pathLst>
            </a:custGeom>
            <a:ln w="182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00453" y="6357722"/>
              <a:ext cx="184785" cy="184785"/>
            </a:xfrm>
            <a:custGeom>
              <a:avLst/>
              <a:gdLst/>
              <a:ahLst/>
              <a:cxnLst/>
              <a:rect l="l" t="t" r="r" b="b"/>
              <a:pathLst>
                <a:path w="184784" h="184784">
                  <a:moveTo>
                    <a:pt x="184182" y="0"/>
                  </a:moveTo>
                  <a:lnTo>
                    <a:pt x="0" y="0"/>
                  </a:lnTo>
                  <a:lnTo>
                    <a:pt x="0" y="184182"/>
                  </a:lnTo>
                  <a:lnTo>
                    <a:pt x="184182" y="184182"/>
                  </a:lnTo>
                  <a:lnTo>
                    <a:pt x="184182" y="0"/>
                  </a:lnTo>
                  <a:close/>
                </a:path>
              </a:pathLst>
            </a:custGeom>
            <a:solidFill>
              <a:srgbClr val="D88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0130" y="6387311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494"/>
                  </a:lnTo>
                </a:path>
              </a:pathLst>
            </a:custGeom>
            <a:ln w="182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90130" y="6496079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h="16509">
                  <a:moveTo>
                    <a:pt x="0" y="0"/>
                  </a:moveTo>
                  <a:lnTo>
                    <a:pt x="0" y="15894"/>
                  </a:lnTo>
                </a:path>
              </a:pathLst>
            </a:custGeom>
            <a:ln w="182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74572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74572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778827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778827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3" action="ppaction://hlinksldjump"/>
            </p:cNvPr>
            <p:cNvSpPr/>
            <p:nvPr/>
          </p:nvSpPr>
          <p:spPr>
            <a:xfrm>
              <a:off x="18917873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876547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hlinkClick r:id="" action="ppaction://hlinkshowjump?jump=previousslide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>
              <a:hlinkClick r:id="" action="ppaction://hlinkshowjump?jump=nextslide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4233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142118" y="3510005"/>
            <a:ext cx="717169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>
                <a:solidFill>
                  <a:srgbClr val="D88A1B"/>
                </a:solidFill>
              </a:rPr>
              <a:t>Key</a:t>
            </a:r>
            <a:r>
              <a:rPr spc="-100">
                <a:solidFill>
                  <a:srgbClr val="D88A1B"/>
                </a:solidFill>
              </a:rPr>
              <a:t> </a:t>
            </a:r>
            <a:r>
              <a:rPr>
                <a:solidFill>
                  <a:srgbClr val="D88A1B"/>
                </a:solidFill>
              </a:rPr>
              <a:t>points</a:t>
            </a:r>
            <a:r>
              <a:rPr spc="-100">
                <a:solidFill>
                  <a:srgbClr val="D88A1B"/>
                </a:solidFill>
              </a:rPr>
              <a:t> </a:t>
            </a:r>
            <a:r>
              <a:rPr>
                <a:solidFill>
                  <a:srgbClr val="D88A1B"/>
                </a:solidFill>
              </a:rPr>
              <a:t>to</a:t>
            </a:r>
            <a:r>
              <a:rPr spc="-100">
                <a:solidFill>
                  <a:srgbClr val="D88A1B"/>
                </a:solidFill>
              </a:rPr>
              <a:t> </a:t>
            </a:r>
            <a:r>
              <a:rPr spc="-10">
                <a:solidFill>
                  <a:srgbClr val="D88A1B"/>
                </a:solidFill>
              </a:rPr>
              <a:t>remember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19</a:t>
            </a:fld>
            <a:endParaRPr spc="-2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58" y="0"/>
            <a:ext cx="20104100" cy="10827385"/>
          </a:xfrm>
          <a:custGeom>
            <a:avLst/>
            <a:gdLst/>
            <a:ahLst/>
            <a:cxnLst/>
            <a:rect l="l" t="t" r="r" b="b"/>
            <a:pathLst>
              <a:path w="20104100" h="10827385">
                <a:moveTo>
                  <a:pt x="20104099" y="0"/>
                </a:moveTo>
                <a:lnTo>
                  <a:pt x="0" y="0"/>
                </a:lnTo>
                <a:lnTo>
                  <a:pt x="0" y="9560365"/>
                </a:lnTo>
                <a:lnTo>
                  <a:pt x="125085" y="9617358"/>
                </a:lnTo>
                <a:lnTo>
                  <a:pt x="233635" y="9665083"/>
                </a:lnTo>
                <a:lnTo>
                  <a:pt x="343774" y="9711957"/>
                </a:lnTo>
                <a:lnTo>
                  <a:pt x="455513" y="9757972"/>
                </a:lnTo>
                <a:lnTo>
                  <a:pt x="568863" y="9803121"/>
                </a:lnTo>
                <a:lnTo>
                  <a:pt x="741932" y="9869208"/>
                </a:lnTo>
                <a:lnTo>
                  <a:pt x="918687" y="9933308"/>
                </a:lnTo>
                <a:lnTo>
                  <a:pt x="1099166" y="9995398"/>
                </a:lnTo>
                <a:lnTo>
                  <a:pt x="1283404" y="10055454"/>
                </a:lnTo>
                <a:lnTo>
                  <a:pt x="1471441" y="10113453"/>
                </a:lnTo>
                <a:lnTo>
                  <a:pt x="1663311" y="10169371"/>
                </a:lnTo>
                <a:lnTo>
                  <a:pt x="1859054" y="10223185"/>
                </a:lnTo>
                <a:lnTo>
                  <a:pt x="2058706" y="10274872"/>
                </a:lnTo>
                <a:lnTo>
                  <a:pt x="2262303" y="10324406"/>
                </a:lnTo>
                <a:lnTo>
                  <a:pt x="2539969" y="10387065"/>
                </a:lnTo>
                <a:lnTo>
                  <a:pt x="2824804" y="10445802"/>
                </a:lnTo>
                <a:lnTo>
                  <a:pt x="3116896" y="10500561"/>
                </a:lnTo>
                <a:lnTo>
                  <a:pt x="3416334" y="10551285"/>
                </a:lnTo>
                <a:lnTo>
                  <a:pt x="3723204" y="10597920"/>
                </a:lnTo>
                <a:lnTo>
                  <a:pt x="4037596" y="10640409"/>
                </a:lnTo>
                <a:lnTo>
                  <a:pt x="4359597" y="10678697"/>
                </a:lnTo>
                <a:lnTo>
                  <a:pt x="4772933" y="10720563"/>
                </a:lnTo>
                <a:lnTo>
                  <a:pt x="5198467" y="10755668"/>
                </a:lnTo>
                <a:lnTo>
                  <a:pt x="5636373" y="10783903"/>
                </a:lnTo>
                <a:lnTo>
                  <a:pt x="6086821" y="10805159"/>
                </a:lnTo>
                <a:lnTo>
                  <a:pt x="6644156" y="10821301"/>
                </a:lnTo>
                <a:lnTo>
                  <a:pt x="7220098" y="10827047"/>
                </a:lnTo>
                <a:lnTo>
                  <a:pt x="7814942" y="10822209"/>
                </a:lnTo>
                <a:lnTo>
                  <a:pt x="8533215" y="10802937"/>
                </a:lnTo>
                <a:lnTo>
                  <a:pt x="9278092" y="10768704"/>
                </a:lnTo>
                <a:lnTo>
                  <a:pt x="10162563" y="10710878"/>
                </a:lnTo>
                <a:lnTo>
                  <a:pt x="11083103" y="10632672"/>
                </a:lnTo>
                <a:lnTo>
                  <a:pt x="12243332" y="10510888"/>
                </a:lnTo>
                <a:lnTo>
                  <a:pt x="13357771" y="10372547"/>
                </a:lnTo>
                <a:lnTo>
                  <a:pt x="14487854" y="10210915"/>
                </a:lnTo>
                <a:lnTo>
                  <a:pt x="15485320" y="10049915"/>
                </a:lnTo>
                <a:lnTo>
                  <a:pt x="16487114" y="9870231"/>
                </a:lnTo>
                <a:lnTo>
                  <a:pt x="17489664" y="9671465"/>
                </a:lnTo>
                <a:lnTo>
                  <a:pt x="18346889" y="9485604"/>
                </a:lnTo>
                <a:lnTo>
                  <a:pt x="19199799" y="9285181"/>
                </a:lnTo>
                <a:lnTo>
                  <a:pt x="19905639" y="9106856"/>
                </a:lnTo>
                <a:lnTo>
                  <a:pt x="20104099" y="9054520"/>
                </a:lnTo>
                <a:lnTo>
                  <a:pt x="20104099" y="0"/>
                </a:lnTo>
                <a:close/>
              </a:path>
            </a:pathLst>
          </a:custGeom>
          <a:solidFill>
            <a:srgbClr val="ECF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02957"/>
              </p:ext>
            </p:extLst>
          </p:nvPr>
        </p:nvGraphicFramePr>
        <p:xfrm>
          <a:off x="3961484" y="3032371"/>
          <a:ext cx="12178028" cy="3549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5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2255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03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21920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650" spc="-2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Definitions:</a:t>
                      </a:r>
                      <a:r>
                        <a:rPr sz="1650" spc="-4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Depth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2255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11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21920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Overview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21920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04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2128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50" spc="-2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Finding</a:t>
                      </a:r>
                      <a:r>
                        <a:rPr sz="1650" spc="-6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</a:t>
                      </a:r>
                      <a:r>
                        <a:rPr sz="1650" spc="-6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role</a:t>
                      </a:r>
                      <a:r>
                        <a:rPr sz="1650" spc="-6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</a:t>
                      </a:r>
                      <a:r>
                        <a:rPr sz="1650" spc="-6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Breadth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2128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13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2128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Benefits</a:t>
                      </a:r>
                      <a:r>
                        <a:rPr sz="1650" spc="-6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for</a:t>
                      </a:r>
                      <a:r>
                        <a:rPr sz="1650" spc="-5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</a:t>
                      </a:r>
                      <a:r>
                        <a:rPr sz="1650" spc="-5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individual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20650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05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20650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50" spc="-2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Definitions:</a:t>
                      </a:r>
                      <a:r>
                        <a:rPr sz="1650" spc="-4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Breadth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20650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14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20014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</a:t>
                      </a:r>
                      <a:r>
                        <a:rPr sz="1650" spc="-7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Scope</a:t>
                      </a:r>
                      <a:r>
                        <a:rPr sz="1650" spc="-7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for</a:t>
                      </a:r>
                      <a:r>
                        <a:rPr sz="1650" spc="-7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Growth</a:t>
                      </a:r>
                      <a:r>
                        <a:rPr sz="1650" spc="-7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components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20014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06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19380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650" spc="-2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Finding</a:t>
                      </a:r>
                      <a:r>
                        <a:rPr sz="1650" spc="-6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</a:t>
                      </a:r>
                      <a:r>
                        <a:rPr sz="1650" spc="-6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role</a:t>
                      </a:r>
                      <a:r>
                        <a:rPr sz="1650" spc="-6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</a:t>
                      </a:r>
                      <a:r>
                        <a:rPr sz="1650" spc="-6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Stretch/Complexity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2001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16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19380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Putting</a:t>
                      </a:r>
                      <a:r>
                        <a:rPr sz="1650" spc="-4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it</a:t>
                      </a:r>
                      <a:r>
                        <a:rPr sz="1650" spc="-4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simply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19380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08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1874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2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Definitions:</a:t>
                      </a:r>
                      <a:r>
                        <a:rPr sz="1650" spc="-4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Stretch/Complexity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1874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17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1874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50" spc="-2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Finding</a:t>
                      </a:r>
                      <a:r>
                        <a:rPr sz="1650" spc="-7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</a:t>
                      </a:r>
                      <a:r>
                        <a:rPr sz="1650" spc="-7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Scope</a:t>
                      </a:r>
                      <a:r>
                        <a:rPr sz="1650" spc="-7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for</a:t>
                      </a:r>
                      <a:r>
                        <a:rPr sz="1650" spc="-7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Growth</a:t>
                      </a:r>
                      <a:r>
                        <a:rPr sz="1650" spc="-7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position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18110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09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1747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Key</a:t>
                      </a:r>
                      <a:r>
                        <a:rPr sz="1650" spc="-9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points</a:t>
                      </a:r>
                      <a:r>
                        <a:rPr sz="1650" spc="-8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</a:t>
                      </a:r>
                      <a:r>
                        <a:rPr sz="1650" spc="-8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spc="-1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remember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18110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19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1747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50" spc="-2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Finding</a:t>
                      </a:r>
                      <a:r>
                        <a:rPr sz="1650" spc="-6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</a:t>
                      </a:r>
                      <a:r>
                        <a:rPr sz="1650" spc="-6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role</a:t>
                      </a:r>
                      <a:r>
                        <a:rPr sz="1650" spc="-6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</a:t>
                      </a:r>
                      <a:r>
                        <a:rPr sz="1650" spc="-65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650" spc="-2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Depth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17475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50" b="1" spc="-25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10</a:t>
                      </a:r>
                      <a:endParaRPr sz="1650">
                        <a:latin typeface="FrutigerLTPro-Bold"/>
                        <a:cs typeface="FrutigerLTPro-Bold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50" spc="-20" dirty="0">
                          <a:solidFill>
                            <a:schemeClr val="tx1"/>
                          </a:solidFill>
                          <a:latin typeface="FrutigerLTPro-Roman"/>
                          <a:cs typeface="FrutigerLTPro-Roman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FAQs</a:t>
                      </a:r>
                      <a:endParaRPr sz="1650" dirty="0">
                        <a:solidFill>
                          <a:schemeClr val="tx1"/>
                        </a:solidFill>
                        <a:latin typeface="FrutigerLTPro-Roman"/>
                        <a:cs typeface="FrutigerLTPro-Roman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50" b="1" spc="-25" dirty="0">
                          <a:solidFill>
                            <a:srgbClr val="005EB8"/>
                          </a:solidFill>
                          <a:latin typeface="FrutigerLTPro-Bold"/>
                          <a:cs typeface="FrutigerLTPro-Bold"/>
                        </a:rPr>
                        <a:t>20</a:t>
                      </a:r>
                      <a:endParaRPr sz="1650" dirty="0">
                        <a:latin typeface="FrutigerLTPro-Bold"/>
                        <a:cs typeface="FrutigerLTPro-Bold"/>
                      </a:endParaRPr>
                    </a:p>
                  </a:txBody>
                  <a:tcPr marL="0" marR="0" marT="116839" marB="0">
                    <a:lnT w="19050">
                      <a:solidFill>
                        <a:srgbClr val="41B6E6"/>
                      </a:solidFill>
                      <a:prstDash val="solid"/>
                    </a:lnT>
                    <a:lnB w="19050">
                      <a:solidFill>
                        <a:srgbClr val="41B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56646" y="1224679"/>
            <a:ext cx="4233054" cy="1152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400" spc="-10">
                <a:solidFill>
                  <a:srgbClr val="005EB8"/>
                </a:solidFill>
              </a:rPr>
              <a:t>Contents</a:t>
            </a:r>
            <a:endParaRPr sz="7400"/>
          </a:p>
        </p:txBody>
      </p:sp>
      <p:grpSp>
        <p:nvGrpSpPr>
          <p:cNvPr id="5" name="object 5"/>
          <p:cNvGrpSpPr/>
          <p:nvPr/>
        </p:nvGrpSpPr>
        <p:grpSpPr>
          <a:xfrm>
            <a:off x="16962522" y="10222103"/>
            <a:ext cx="2304415" cy="497840"/>
            <a:chOff x="16962522" y="10222103"/>
            <a:chExt cx="2304415" cy="497840"/>
          </a:xfrm>
        </p:grpSpPr>
        <p:sp>
          <p:nvSpPr>
            <p:cNvPr id="6" name="object 6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hlinkClick r:id="rId16" action="ppaction://hlinksldjump"/>
            </p:cNvPr>
            <p:cNvSpPr/>
            <p:nvPr/>
          </p:nvSpPr>
          <p:spPr>
            <a:xfrm>
              <a:off x="18917872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876547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hlinkClick r:id="" action="ppaction://hlinkshowjump?jump=previousslide"/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hlinkClick r:id="" action="ppaction://hlinkshowjump?jump=nextslide"/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304232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7649896" y="10334275"/>
            <a:ext cx="3302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>
              <a:lnSpc>
                <a:spcPts val="2080"/>
              </a:lnSpc>
            </a:pPr>
            <a:fld id="{81D60167-4931-47E6-BA6A-407CBD079E47}" type="slidenum">
              <a:rPr spc="-25" dirty="0"/>
              <a:pPr marL="38100" algn="ctr">
                <a:lnSpc>
                  <a:spcPts val="2080"/>
                </a:lnSpc>
              </a:pPr>
              <a:t>2</a:t>
            </a:fld>
            <a:endParaRPr spc="-25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39"/>
            <a:ext cx="13029565" cy="11303635"/>
            <a:chOff x="0" y="5339"/>
            <a:chExt cx="13029565" cy="11303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39"/>
              <a:ext cx="6479300" cy="104648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892900"/>
              <a:ext cx="6713753" cy="44156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0476" y="10153881"/>
              <a:ext cx="3459842" cy="11546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105536" y="3196862"/>
              <a:ext cx="5913755" cy="5129530"/>
            </a:xfrm>
            <a:custGeom>
              <a:avLst/>
              <a:gdLst/>
              <a:ahLst/>
              <a:cxnLst/>
              <a:rect l="l" t="t" r="r" b="b"/>
              <a:pathLst>
                <a:path w="5913755" h="5129530">
                  <a:moveTo>
                    <a:pt x="5913259" y="4330230"/>
                  </a:moveTo>
                  <a:lnTo>
                    <a:pt x="5909526" y="4283913"/>
                  </a:lnTo>
                  <a:lnTo>
                    <a:pt x="5898705" y="4239971"/>
                  </a:lnTo>
                  <a:lnTo>
                    <a:pt x="5881382" y="4199001"/>
                  </a:lnTo>
                  <a:lnTo>
                    <a:pt x="5858167" y="4161574"/>
                  </a:lnTo>
                  <a:lnTo>
                    <a:pt x="5829617" y="4128300"/>
                  </a:lnTo>
                  <a:lnTo>
                    <a:pt x="5796343" y="4099763"/>
                  </a:lnTo>
                  <a:lnTo>
                    <a:pt x="5758929" y="4076535"/>
                  </a:lnTo>
                  <a:lnTo>
                    <a:pt x="5717959" y="4059212"/>
                  </a:lnTo>
                  <a:lnTo>
                    <a:pt x="5674017" y="4048391"/>
                  </a:lnTo>
                  <a:lnTo>
                    <a:pt x="5627687" y="4044658"/>
                  </a:lnTo>
                  <a:lnTo>
                    <a:pt x="285572" y="4044658"/>
                  </a:lnTo>
                  <a:lnTo>
                    <a:pt x="239255" y="4048391"/>
                  </a:lnTo>
                  <a:lnTo>
                    <a:pt x="195313" y="4059212"/>
                  </a:lnTo>
                  <a:lnTo>
                    <a:pt x="154330" y="4076535"/>
                  </a:lnTo>
                  <a:lnTo>
                    <a:pt x="116916" y="4099763"/>
                  </a:lnTo>
                  <a:lnTo>
                    <a:pt x="83642" y="4128300"/>
                  </a:lnTo>
                  <a:lnTo>
                    <a:pt x="55092" y="4161574"/>
                  </a:lnTo>
                  <a:lnTo>
                    <a:pt x="31877" y="4199001"/>
                  </a:lnTo>
                  <a:lnTo>
                    <a:pt x="14554" y="4239971"/>
                  </a:lnTo>
                  <a:lnTo>
                    <a:pt x="3733" y="4283913"/>
                  </a:lnTo>
                  <a:lnTo>
                    <a:pt x="0" y="4330230"/>
                  </a:lnTo>
                  <a:lnTo>
                    <a:pt x="0" y="4788954"/>
                  </a:lnTo>
                  <a:lnTo>
                    <a:pt x="3733" y="4835283"/>
                  </a:lnTo>
                  <a:lnTo>
                    <a:pt x="14554" y="4879225"/>
                  </a:lnTo>
                  <a:lnTo>
                    <a:pt x="31877" y="4920196"/>
                  </a:lnTo>
                  <a:lnTo>
                    <a:pt x="55092" y="4957623"/>
                  </a:lnTo>
                  <a:lnTo>
                    <a:pt x="83642" y="4990897"/>
                  </a:lnTo>
                  <a:lnTo>
                    <a:pt x="116916" y="5019446"/>
                  </a:lnTo>
                  <a:lnTo>
                    <a:pt x="154330" y="5042662"/>
                  </a:lnTo>
                  <a:lnTo>
                    <a:pt x="195313" y="5059985"/>
                  </a:lnTo>
                  <a:lnTo>
                    <a:pt x="239255" y="5070805"/>
                  </a:lnTo>
                  <a:lnTo>
                    <a:pt x="285572" y="5074539"/>
                  </a:lnTo>
                  <a:lnTo>
                    <a:pt x="5516334" y="5074539"/>
                  </a:lnTo>
                  <a:lnTo>
                    <a:pt x="5559615" y="5072443"/>
                  </a:lnTo>
                  <a:lnTo>
                    <a:pt x="5601538" y="5066296"/>
                  </a:lnTo>
                  <a:lnTo>
                    <a:pt x="5641873" y="5056352"/>
                  </a:lnTo>
                  <a:lnTo>
                    <a:pt x="5680380" y="5042814"/>
                  </a:lnTo>
                  <a:lnTo>
                    <a:pt x="5913259" y="5129250"/>
                  </a:lnTo>
                  <a:lnTo>
                    <a:pt x="5826023" y="4941633"/>
                  </a:lnTo>
                  <a:lnTo>
                    <a:pt x="5856033" y="4903317"/>
                  </a:lnTo>
                  <a:lnTo>
                    <a:pt x="5880290" y="4861534"/>
                  </a:lnTo>
                  <a:lnTo>
                    <a:pt x="5898261" y="4816729"/>
                  </a:lnTo>
                  <a:lnTo>
                    <a:pt x="5909424" y="4769383"/>
                  </a:lnTo>
                  <a:lnTo>
                    <a:pt x="5913259" y="4719929"/>
                  </a:lnTo>
                  <a:lnTo>
                    <a:pt x="5913259" y="4330230"/>
                  </a:lnTo>
                  <a:close/>
                </a:path>
                <a:path w="5913755" h="5129530">
                  <a:moveTo>
                    <a:pt x="5913259" y="285572"/>
                  </a:moveTo>
                  <a:lnTo>
                    <a:pt x="5909526" y="239255"/>
                  </a:lnTo>
                  <a:lnTo>
                    <a:pt x="5898705" y="195313"/>
                  </a:lnTo>
                  <a:lnTo>
                    <a:pt x="5881382" y="154330"/>
                  </a:lnTo>
                  <a:lnTo>
                    <a:pt x="5858167" y="116916"/>
                  </a:lnTo>
                  <a:lnTo>
                    <a:pt x="5829617" y="83642"/>
                  </a:lnTo>
                  <a:lnTo>
                    <a:pt x="5796343" y="55092"/>
                  </a:lnTo>
                  <a:lnTo>
                    <a:pt x="5758929" y="31877"/>
                  </a:lnTo>
                  <a:lnTo>
                    <a:pt x="5717959" y="14554"/>
                  </a:lnTo>
                  <a:lnTo>
                    <a:pt x="5674017" y="3733"/>
                  </a:lnTo>
                  <a:lnTo>
                    <a:pt x="5627687" y="0"/>
                  </a:lnTo>
                  <a:lnTo>
                    <a:pt x="285572" y="0"/>
                  </a:lnTo>
                  <a:lnTo>
                    <a:pt x="239255" y="3733"/>
                  </a:lnTo>
                  <a:lnTo>
                    <a:pt x="195313" y="14554"/>
                  </a:lnTo>
                  <a:lnTo>
                    <a:pt x="154330" y="31877"/>
                  </a:lnTo>
                  <a:lnTo>
                    <a:pt x="116916" y="55092"/>
                  </a:lnTo>
                  <a:lnTo>
                    <a:pt x="83642" y="83642"/>
                  </a:lnTo>
                  <a:lnTo>
                    <a:pt x="55092" y="116916"/>
                  </a:lnTo>
                  <a:lnTo>
                    <a:pt x="31877" y="154330"/>
                  </a:lnTo>
                  <a:lnTo>
                    <a:pt x="14554" y="195313"/>
                  </a:lnTo>
                  <a:lnTo>
                    <a:pt x="3733" y="239255"/>
                  </a:lnTo>
                  <a:lnTo>
                    <a:pt x="0" y="285572"/>
                  </a:lnTo>
                  <a:lnTo>
                    <a:pt x="0" y="465099"/>
                  </a:lnTo>
                  <a:lnTo>
                    <a:pt x="3733" y="511429"/>
                  </a:lnTo>
                  <a:lnTo>
                    <a:pt x="14554" y="555371"/>
                  </a:lnTo>
                  <a:lnTo>
                    <a:pt x="31877" y="596341"/>
                  </a:lnTo>
                  <a:lnTo>
                    <a:pt x="55092" y="633755"/>
                  </a:lnTo>
                  <a:lnTo>
                    <a:pt x="83642" y="667029"/>
                  </a:lnTo>
                  <a:lnTo>
                    <a:pt x="116916" y="695579"/>
                  </a:lnTo>
                  <a:lnTo>
                    <a:pt x="154330" y="718807"/>
                  </a:lnTo>
                  <a:lnTo>
                    <a:pt x="195313" y="736117"/>
                  </a:lnTo>
                  <a:lnTo>
                    <a:pt x="239255" y="746937"/>
                  </a:lnTo>
                  <a:lnTo>
                    <a:pt x="285572" y="750671"/>
                  </a:lnTo>
                  <a:lnTo>
                    <a:pt x="5516334" y="750671"/>
                  </a:lnTo>
                  <a:lnTo>
                    <a:pt x="5559615" y="748576"/>
                  </a:lnTo>
                  <a:lnTo>
                    <a:pt x="5601538" y="742429"/>
                  </a:lnTo>
                  <a:lnTo>
                    <a:pt x="5641873" y="732485"/>
                  </a:lnTo>
                  <a:lnTo>
                    <a:pt x="5680380" y="718959"/>
                  </a:lnTo>
                  <a:lnTo>
                    <a:pt x="5913259" y="805383"/>
                  </a:lnTo>
                  <a:lnTo>
                    <a:pt x="5826023" y="617766"/>
                  </a:lnTo>
                  <a:lnTo>
                    <a:pt x="5856033" y="579450"/>
                  </a:lnTo>
                  <a:lnTo>
                    <a:pt x="5880290" y="537667"/>
                  </a:lnTo>
                  <a:lnTo>
                    <a:pt x="5898261" y="492874"/>
                  </a:lnTo>
                  <a:lnTo>
                    <a:pt x="5909424" y="445516"/>
                  </a:lnTo>
                  <a:lnTo>
                    <a:pt x="5913259" y="396062"/>
                  </a:lnTo>
                  <a:lnTo>
                    <a:pt x="5913259" y="285572"/>
                  </a:lnTo>
                  <a:close/>
                </a:path>
              </a:pathLst>
            </a:custGeom>
            <a:solidFill>
              <a:srgbClr val="2E2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05533" y="4198587"/>
              <a:ext cx="5913755" cy="2432685"/>
            </a:xfrm>
            <a:custGeom>
              <a:avLst/>
              <a:gdLst/>
              <a:ahLst/>
              <a:cxnLst/>
              <a:rect l="l" t="t" r="r" b="b"/>
              <a:pathLst>
                <a:path w="5913755" h="2432684">
                  <a:moveTo>
                    <a:pt x="285572" y="0"/>
                  </a:moveTo>
                  <a:lnTo>
                    <a:pt x="5627682" y="0"/>
                  </a:lnTo>
                  <a:lnTo>
                    <a:pt x="5674005" y="3737"/>
                  </a:lnTo>
                  <a:lnTo>
                    <a:pt x="5717948" y="14559"/>
                  </a:lnTo>
                  <a:lnTo>
                    <a:pt x="5758923" y="31875"/>
                  </a:lnTo>
                  <a:lnTo>
                    <a:pt x="5796343" y="55100"/>
                  </a:lnTo>
                  <a:lnTo>
                    <a:pt x="5829619" y="83644"/>
                  </a:lnTo>
                  <a:lnTo>
                    <a:pt x="5858163" y="116919"/>
                  </a:lnTo>
                  <a:lnTo>
                    <a:pt x="5881388" y="154337"/>
                  </a:lnTo>
                  <a:lnTo>
                    <a:pt x="5898705" y="195311"/>
                  </a:lnTo>
                  <a:lnTo>
                    <a:pt x="5909527" y="239252"/>
                  </a:lnTo>
                  <a:lnTo>
                    <a:pt x="5913264" y="285572"/>
                  </a:lnTo>
                  <a:lnTo>
                    <a:pt x="5913264" y="2092260"/>
                  </a:lnTo>
                  <a:lnTo>
                    <a:pt x="5909527" y="2138583"/>
                  </a:lnTo>
                  <a:lnTo>
                    <a:pt x="5898705" y="2182526"/>
                  </a:lnTo>
                  <a:lnTo>
                    <a:pt x="5881388" y="2223500"/>
                  </a:lnTo>
                  <a:lnTo>
                    <a:pt x="5858163" y="2260918"/>
                  </a:lnTo>
                  <a:lnTo>
                    <a:pt x="5829619" y="2294193"/>
                  </a:lnTo>
                  <a:lnTo>
                    <a:pt x="5796343" y="2322736"/>
                  </a:lnTo>
                  <a:lnTo>
                    <a:pt x="5758923" y="2345959"/>
                  </a:lnTo>
                  <a:lnTo>
                    <a:pt x="5717948" y="2363275"/>
                  </a:lnTo>
                  <a:lnTo>
                    <a:pt x="5674005" y="2374095"/>
                  </a:lnTo>
                  <a:lnTo>
                    <a:pt x="5627682" y="2377833"/>
                  </a:lnTo>
                  <a:lnTo>
                    <a:pt x="396930" y="2377833"/>
                  </a:lnTo>
                  <a:lnTo>
                    <a:pt x="353643" y="2375734"/>
                  </a:lnTo>
                  <a:lnTo>
                    <a:pt x="311718" y="2369592"/>
                  </a:lnTo>
                  <a:lnTo>
                    <a:pt x="271387" y="2359642"/>
                  </a:lnTo>
                  <a:lnTo>
                    <a:pt x="232882" y="2346117"/>
                  </a:lnTo>
                  <a:lnTo>
                    <a:pt x="0" y="2432543"/>
                  </a:lnTo>
                  <a:lnTo>
                    <a:pt x="87243" y="2244926"/>
                  </a:lnTo>
                  <a:lnTo>
                    <a:pt x="57225" y="2206605"/>
                  </a:lnTo>
                  <a:lnTo>
                    <a:pt x="32971" y="2164822"/>
                  </a:lnTo>
                  <a:lnTo>
                    <a:pt x="15001" y="2120029"/>
                  </a:lnTo>
                  <a:lnTo>
                    <a:pt x="3837" y="2072679"/>
                  </a:lnTo>
                  <a:lnTo>
                    <a:pt x="0" y="2023226"/>
                  </a:lnTo>
                  <a:lnTo>
                    <a:pt x="0" y="285572"/>
                  </a:lnTo>
                  <a:lnTo>
                    <a:pt x="3737" y="239252"/>
                  </a:lnTo>
                  <a:lnTo>
                    <a:pt x="14558" y="195311"/>
                  </a:lnTo>
                  <a:lnTo>
                    <a:pt x="31874" y="154337"/>
                  </a:lnTo>
                  <a:lnTo>
                    <a:pt x="55097" y="116919"/>
                  </a:lnTo>
                  <a:lnTo>
                    <a:pt x="83640" y="83644"/>
                  </a:lnTo>
                  <a:lnTo>
                    <a:pt x="116914" y="55100"/>
                  </a:lnTo>
                  <a:lnTo>
                    <a:pt x="154332" y="31875"/>
                  </a:lnTo>
                  <a:lnTo>
                    <a:pt x="195307" y="14559"/>
                  </a:lnTo>
                  <a:lnTo>
                    <a:pt x="239249" y="3737"/>
                  </a:lnTo>
                  <a:lnTo>
                    <a:pt x="285572" y="0"/>
                  </a:lnTo>
                  <a:close/>
                </a:path>
              </a:pathLst>
            </a:custGeom>
            <a:ln w="20941">
              <a:solidFill>
                <a:srgbClr val="2E26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05533" y="8530783"/>
              <a:ext cx="5913755" cy="1297940"/>
            </a:xfrm>
            <a:custGeom>
              <a:avLst/>
              <a:gdLst/>
              <a:ahLst/>
              <a:cxnLst/>
              <a:rect l="l" t="t" r="r" b="b"/>
              <a:pathLst>
                <a:path w="5913755" h="1297940">
                  <a:moveTo>
                    <a:pt x="285572" y="0"/>
                  </a:moveTo>
                  <a:lnTo>
                    <a:pt x="5627682" y="0"/>
                  </a:lnTo>
                  <a:lnTo>
                    <a:pt x="5674005" y="3737"/>
                  </a:lnTo>
                  <a:lnTo>
                    <a:pt x="5717948" y="14559"/>
                  </a:lnTo>
                  <a:lnTo>
                    <a:pt x="5758923" y="31875"/>
                  </a:lnTo>
                  <a:lnTo>
                    <a:pt x="5796343" y="55100"/>
                  </a:lnTo>
                  <a:lnTo>
                    <a:pt x="5829619" y="83644"/>
                  </a:lnTo>
                  <a:lnTo>
                    <a:pt x="5858163" y="116919"/>
                  </a:lnTo>
                  <a:lnTo>
                    <a:pt x="5881388" y="154337"/>
                  </a:lnTo>
                  <a:lnTo>
                    <a:pt x="5898705" y="195311"/>
                  </a:lnTo>
                  <a:lnTo>
                    <a:pt x="5909527" y="239252"/>
                  </a:lnTo>
                  <a:lnTo>
                    <a:pt x="5913264" y="285572"/>
                  </a:lnTo>
                  <a:lnTo>
                    <a:pt x="5913264" y="957133"/>
                  </a:lnTo>
                  <a:lnTo>
                    <a:pt x="5909527" y="1003456"/>
                  </a:lnTo>
                  <a:lnTo>
                    <a:pt x="5898705" y="1047399"/>
                  </a:lnTo>
                  <a:lnTo>
                    <a:pt x="5881388" y="1088374"/>
                  </a:lnTo>
                  <a:lnTo>
                    <a:pt x="5858163" y="1125794"/>
                  </a:lnTo>
                  <a:lnTo>
                    <a:pt x="5829619" y="1159070"/>
                  </a:lnTo>
                  <a:lnTo>
                    <a:pt x="5796343" y="1187615"/>
                  </a:lnTo>
                  <a:lnTo>
                    <a:pt x="5758923" y="1210839"/>
                  </a:lnTo>
                  <a:lnTo>
                    <a:pt x="5717948" y="1228156"/>
                  </a:lnTo>
                  <a:lnTo>
                    <a:pt x="5674005" y="1238978"/>
                  </a:lnTo>
                  <a:lnTo>
                    <a:pt x="5627682" y="1242716"/>
                  </a:lnTo>
                  <a:lnTo>
                    <a:pt x="396930" y="1242716"/>
                  </a:lnTo>
                  <a:lnTo>
                    <a:pt x="353643" y="1240616"/>
                  </a:lnTo>
                  <a:lnTo>
                    <a:pt x="311718" y="1234474"/>
                  </a:lnTo>
                  <a:lnTo>
                    <a:pt x="271387" y="1224520"/>
                  </a:lnTo>
                  <a:lnTo>
                    <a:pt x="232882" y="1210989"/>
                  </a:lnTo>
                  <a:lnTo>
                    <a:pt x="0" y="1297415"/>
                  </a:lnTo>
                  <a:lnTo>
                    <a:pt x="87243" y="1109798"/>
                  </a:lnTo>
                  <a:lnTo>
                    <a:pt x="57225" y="1071481"/>
                  </a:lnTo>
                  <a:lnTo>
                    <a:pt x="32971" y="1029699"/>
                  </a:lnTo>
                  <a:lnTo>
                    <a:pt x="15001" y="984906"/>
                  </a:lnTo>
                  <a:lnTo>
                    <a:pt x="3837" y="937558"/>
                  </a:lnTo>
                  <a:lnTo>
                    <a:pt x="0" y="888109"/>
                  </a:lnTo>
                  <a:lnTo>
                    <a:pt x="0" y="285572"/>
                  </a:lnTo>
                  <a:lnTo>
                    <a:pt x="3737" y="239252"/>
                  </a:lnTo>
                  <a:lnTo>
                    <a:pt x="14558" y="195311"/>
                  </a:lnTo>
                  <a:lnTo>
                    <a:pt x="31874" y="154337"/>
                  </a:lnTo>
                  <a:lnTo>
                    <a:pt x="55097" y="116919"/>
                  </a:lnTo>
                  <a:lnTo>
                    <a:pt x="83640" y="83644"/>
                  </a:lnTo>
                  <a:lnTo>
                    <a:pt x="116914" y="55100"/>
                  </a:lnTo>
                  <a:lnTo>
                    <a:pt x="154332" y="31875"/>
                  </a:lnTo>
                  <a:lnTo>
                    <a:pt x="195307" y="14559"/>
                  </a:lnTo>
                  <a:lnTo>
                    <a:pt x="239249" y="3737"/>
                  </a:lnTo>
                  <a:lnTo>
                    <a:pt x="285572" y="0"/>
                  </a:lnTo>
                  <a:close/>
                </a:path>
              </a:pathLst>
            </a:custGeom>
            <a:ln w="20941">
              <a:solidFill>
                <a:srgbClr val="2E26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72599" y="1098902"/>
            <a:ext cx="8493071" cy="77978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spc="-80">
                <a:solidFill>
                  <a:srgbClr val="2E2663"/>
                </a:solidFill>
              </a:rPr>
              <a:t>Your</a:t>
            </a:r>
            <a:r>
              <a:rPr spc="-245">
                <a:solidFill>
                  <a:srgbClr val="2E2663"/>
                </a:solidFill>
              </a:rPr>
              <a:t> </a:t>
            </a:r>
            <a:r>
              <a:rPr>
                <a:solidFill>
                  <a:srgbClr val="2E2663"/>
                </a:solidFill>
              </a:rPr>
              <a:t>questions</a:t>
            </a:r>
            <a:r>
              <a:rPr spc="-245">
                <a:solidFill>
                  <a:srgbClr val="2E2663"/>
                </a:solidFill>
              </a:rPr>
              <a:t> </a:t>
            </a:r>
            <a:r>
              <a:rPr spc="-10">
                <a:solidFill>
                  <a:srgbClr val="2E2663"/>
                </a:solidFill>
              </a:rPr>
              <a:t>…</a:t>
            </a:r>
            <a:r>
              <a:rPr lang="en-GB" spc="-10">
                <a:solidFill>
                  <a:srgbClr val="2E2663"/>
                </a:solidFill>
              </a:rPr>
              <a:t> </a:t>
            </a:r>
            <a:r>
              <a:rPr spc="-10">
                <a:solidFill>
                  <a:srgbClr val="2E2663"/>
                </a:solidFill>
              </a:rPr>
              <a:t>answered</a:t>
            </a:r>
          </a:p>
        </p:txBody>
      </p:sp>
      <p:sp>
        <p:nvSpPr>
          <p:cNvPr id="11" name="object 11"/>
          <p:cNvSpPr/>
          <p:nvPr/>
        </p:nvSpPr>
        <p:spPr>
          <a:xfrm>
            <a:off x="13389035" y="3196853"/>
            <a:ext cx="5913755" cy="1085215"/>
          </a:xfrm>
          <a:custGeom>
            <a:avLst/>
            <a:gdLst/>
            <a:ahLst/>
            <a:cxnLst/>
            <a:rect l="l" t="t" r="r" b="b"/>
            <a:pathLst>
              <a:path w="5913755" h="1085214">
                <a:moveTo>
                  <a:pt x="5627692" y="0"/>
                </a:moveTo>
                <a:lnTo>
                  <a:pt x="285582" y="0"/>
                </a:lnTo>
                <a:lnTo>
                  <a:pt x="239259" y="3737"/>
                </a:lnTo>
                <a:lnTo>
                  <a:pt x="195316" y="14559"/>
                </a:lnTo>
                <a:lnTo>
                  <a:pt x="154341" y="31875"/>
                </a:lnTo>
                <a:lnTo>
                  <a:pt x="116921" y="55100"/>
                </a:lnTo>
                <a:lnTo>
                  <a:pt x="83645" y="83644"/>
                </a:lnTo>
                <a:lnTo>
                  <a:pt x="55100" y="116919"/>
                </a:lnTo>
                <a:lnTo>
                  <a:pt x="31876" y="154337"/>
                </a:lnTo>
                <a:lnTo>
                  <a:pt x="14559" y="195311"/>
                </a:lnTo>
                <a:lnTo>
                  <a:pt x="3737" y="239252"/>
                </a:lnTo>
                <a:lnTo>
                  <a:pt x="0" y="285572"/>
                </a:lnTo>
                <a:lnTo>
                  <a:pt x="0" y="744301"/>
                </a:lnTo>
                <a:lnTo>
                  <a:pt x="3737" y="790624"/>
                </a:lnTo>
                <a:lnTo>
                  <a:pt x="14559" y="834568"/>
                </a:lnTo>
                <a:lnTo>
                  <a:pt x="31876" y="875543"/>
                </a:lnTo>
                <a:lnTo>
                  <a:pt x="55100" y="912963"/>
                </a:lnTo>
                <a:lnTo>
                  <a:pt x="83645" y="946239"/>
                </a:lnTo>
                <a:lnTo>
                  <a:pt x="116921" y="974783"/>
                </a:lnTo>
                <a:lnTo>
                  <a:pt x="154341" y="998008"/>
                </a:lnTo>
                <a:lnTo>
                  <a:pt x="195316" y="1015325"/>
                </a:lnTo>
                <a:lnTo>
                  <a:pt x="239259" y="1026147"/>
                </a:lnTo>
                <a:lnTo>
                  <a:pt x="285582" y="1029884"/>
                </a:lnTo>
                <a:lnTo>
                  <a:pt x="5516334" y="1029884"/>
                </a:lnTo>
                <a:lnTo>
                  <a:pt x="5559621" y="1027785"/>
                </a:lnTo>
                <a:lnTo>
                  <a:pt x="5601546" y="1021642"/>
                </a:lnTo>
                <a:lnTo>
                  <a:pt x="5641877" y="1011689"/>
                </a:lnTo>
                <a:lnTo>
                  <a:pt x="5680382" y="998158"/>
                </a:lnTo>
                <a:lnTo>
                  <a:pt x="5913264" y="1084595"/>
                </a:lnTo>
                <a:lnTo>
                  <a:pt x="5826021" y="896977"/>
                </a:lnTo>
                <a:lnTo>
                  <a:pt x="5856039" y="858656"/>
                </a:lnTo>
                <a:lnTo>
                  <a:pt x="5880293" y="816870"/>
                </a:lnTo>
                <a:lnTo>
                  <a:pt x="5898263" y="772076"/>
                </a:lnTo>
                <a:lnTo>
                  <a:pt x="5909427" y="724727"/>
                </a:lnTo>
                <a:lnTo>
                  <a:pt x="5913264" y="675277"/>
                </a:lnTo>
                <a:lnTo>
                  <a:pt x="5913264" y="285572"/>
                </a:lnTo>
                <a:lnTo>
                  <a:pt x="5909527" y="239252"/>
                </a:lnTo>
                <a:lnTo>
                  <a:pt x="5898706" y="195311"/>
                </a:lnTo>
                <a:lnTo>
                  <a:pt x="5881390" y="154337"/>
                </a:lnTo>
                <a:lnTo>
                  <a:pt x="5858167" y="116919"/>
                </a:lnTo>
                <a:lnTo>
                  <a:pt x="5829624" y="83644"/>
                </a:lnTo>
                <a:lnTo>
                  <a:pt x="5796350" y="55100"/>
                </a:lnTo>
                <a:lnTo>
                  <a:pt x="5758931" y="31875"/>
                </a:lnTo>
                <a:lnTo>
                  <a:pt x="5717957" y="14559"/>
                </a:lnTo>
                <a:lnTo>
                  <a:pt x="5674015" y="3737"/>
                </a:lnTo>
                <a:lnTo>
                  <a:pt x="5627692" y="0"/>
                </a:lnTo>
                <a:close/>
              </a:path>
            </a:pathLst>
          </a:custGeom>
          <a:solidFill>
            <a:srgbClr val="2E2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50107" y="4487206"/>
            <a:ext cx="5913755" cy="1898014"/>
          </a:xfrm>
          <a:custGeom>
            <a:avLst/>
            <a:gdLst/>
            <a:ahLst/>
            <a:cxnLst/>
            <a:rect l="l" t="t" r="r" b="b"/>
            <a:pathLst>
              <a:path w="5913755" h="1898014">
                <a:moveTo>
                  <a:pt x="285572" y="0"/>
                </a:moveTo>
                <a:lnTo>
                  <a:pt x="5627682" y="0"/>
                </a:lnTo>
                <a:lnTo>
                  <a:pt x="5674005" y="3737"/>
                </a:lnTo>
                <a:lnTo>
                  <a:pt x="5717948" y="14559"/>
                </a:lnTo>
                <a:lnTo>
                  <a:pt x="5758923" y="31875"/>
                </a:lnTo>
                <a:lnTo>
                  <a:pt x="5796343" y="55100"/>
                </a:lnTo>
                <a:lnTo>
                  <a:pt x="5829619" y="83644"/>
                </a:lnTo>
                <a:lnTo>
                  <a:pt x="5858163" y="116919"/>
                </a:lnTo>
                <a:lnTo>
                  <a:pt x="5881388" y="154337"/>
                </a:lnTo>
                <a:lnTo>
                  <a:pt x="5898705" y="195311"/>
                </a:lnTo>
                <a:lnTo>
                  <a:pt x="5909527" y="239252"/>
                </a:lnTo>
                <a:lnTo>
                  <a:pt x="5913264" y="285572"/>
                </a:lnTo>
                <a:lnTo>
                  <a:pt x="5913264" y="1557690"/>
                </a:lnTo>
                <a:lnTo>
                  <a:pt x="5909527" y="1604010"/>
                </a:lnTo>
                <a:lnTo>
                  <a:pt x="5898705" y="1647951"/>
                </a:lnTo>
                <a:lnTo>
                  <a:pt x="5881388" y="1688925"/>
                </a:lnTo>
                <a:lnTo>
                  <a:pt x="5858163" y="1726344"/>
                </a:lnTo>
                <a:lnTo>
                  <a:pt x="5829619" y="1759619"/>
                </a:lnTo>
                <a:lnTo>
                  <a:pt x="5796343" y="1788162"/>
                </a:lnTo>
                <a:lnTo>
                  <a:pt x="5758923" y="1811387"/>
                </a:lnTo>
                <a:lnTo>
                  <a:pt x="5717948" y="1828704"/>
                </a:lnTo>
                <a:lnTo>
                  <a:pt x="5674005" y="1839525"/>
                </a:lnTo>
                <a:lnTo>
                  <a:pt x="5627682" y="1843263"/>
                </a:lnTo>
                <a:lnTo>
                  <a:pt x="396930" y="1843263"/>
                </a:lnTo>
                <a:lnTo>
                  <a:pt x="353643" y="1841164"/>
                </a:lnTo>
                <a:lnTo>
                  <a:pt x="311718" y="1835022"/>
                </a:lnTo>
                <a:lnTo>
                  <a:pt x="271387" y="1825072"/>
                </a:lnTo>
                <a:lnTo>
                  <a:pt x="232882" y="1811546"/>
                </a:lnTo>
                <a:lnTo>
                  <a:pt x="0" y="1897963"/>
                </a:lnTo>
                <a:lnTo>
                  <a:pt x="87243" y="1710356"/>
                </a:lnTo>
                <a:lnTo>
                  <a:pt x="57225" y="1672034"/>
                </a:lnTo>
                <a:lnTo>
                  <a:pt x="32971" y="1630249"/>
                </a:lnTo>
                <a:lnTo>
                  <a:pt x="15001" y="1585454"/>
                </a:lnTo>
                <a:lnTo>
                  <a:pt x="3837" y="1538105"/>
                </a:lnTo>
                <a:lnTo>
                  <a:pt x="0" y="1488656"/>
                </a:lnTo>
                <a:lnTo>
                  <a:pt x="0" y="285572"/>
                </a:lnTo>
                <a:lnTo>
                  <a:pt x="3737" y="239252"/>
                </a:lnTo>
                <a:lnTo>
                  <a:pt x="14558" y="195311"/>
                </a:lnTo>
                <a:lnTo>
                  <a:pt x="31874" y="154337"/>
                </a:lnTo>
                <a:lnTo>
                  <a:pt x="55097" y="116919"/>
                </a:lnTo>
                <a:lnTo>
                  <a:pt x="83640" y="83644"/>
                </a:lnTo>
                <a:lnTo>
                  <a:pt x="116914" y="55100"/>
                </a:lnTo>
                <a:lnTo>
                  <a:pt x="154332" y="31875"/>
                </a:lnTo>
                <a:lnTo>
                  <a:pt x="195307" y="14559"/>
                </a:lnTo>
                <a:lnTo>
                  <a:pt x="239249" y="3737"/>
                </a:lnTo>
                <a:lnTo>
                  <a:pt x="285572" y="0"/>
                </a:lnTo>
                <a:close/>
              </a:path>
            </a:pathLst>
          </a:custGeom>
          <a:ln w="20941">
            <a:solidFill>
              <a:srgbClr val="2E26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84490" y="3409940"/>
            <a:ext cx="489394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9255" algn="l"/>
              </a:tabLst>
            </a:pPr>
            <a:r>
              <a:rPr sz="1650" b="1" spc="-25">
                <a:solidFill>
                  <a:srgbClr val="FFFFFF"/>
                </a:solidFill>
                <a:latin typeface="FrutigerLTPro-Bold"/>
                <a:cs typeface="FrutigerLTPro-Bold"/>
              </a:rPr>
              <a:t>Q.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	Can</a:t>
            </a:r>
            <a:r>
              <a:rPr sz="16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16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be</a:t>
            </a:r>
            <a:r>
              <a:rPr sz="16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16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more</a:t>
            </a:r>
            <a:r>
              <a:rPr sz="16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than</a:t>
            </a:r>
            <a:r>
              <a:rPr sz="16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one</a:t>
            </a:r>
            <a:r>
              <a:rPr sz="1650" b="1" spc="-4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ambition</a:t>
            </a:r>
            <a:r>
              <a:rPr sz="16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category?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84490" y="7391808"/>
            <a:ext cx="459359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 marR="5080" indent="-377190">
              <a:lnSpc>
                <a:spcPct val="124900"/>
              </a:lnSpc>
              <a:spcBef>
                <a:spcPts val="100"/>
              </a:spcBef>
              <a:tabLst>
                <a:tab pos="389255" algn="l"/>
              </a:tabLst>
            </a:pPr>
            <a:r>
              <a:rPr sz="1650" b="1" spc="-25">
                <a:solidFill>
                  <a:srgbClr val="FFFFFF"/>
                </a:solidFill>
                <a:latin typeface="FrutigerLTPro-Bold"/>
                <a:cs typeface="FrutigerLTPro-Bold"/>
              </a:rPr>
              <a:t>Q.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	Do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have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16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progress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across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each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ambition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category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a</a:t>
            </a:r>
            <a:r>
              <a:rPr sz="16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particular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order?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68069" y="3347115"/>
            <a:ext cx="4498340" cy="6241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89255" marR="5080" indent="-377190">
              <a:lnSpc>
                <a:spcPct val="124900"/>
              </a:lnSpc>
              <a:spcBef>
                <a:spcPts val="100"/>
              </a:spcBef>
              <a:tabLst>
                <a:tab pos="389255" algn="l"/>
              </a:tabLst>
            </a:pPr>
            <a:r>
              <a:rPr sz="1650" b="1" spc="-25">
                <a:solidFill>
                  <a:srgbClr val="FFFFFF"/>
                </a:solidFill>
                <a:latin typeface="FrutigerLTPro-Bold"/>
                <a:cs typeface="FrutigerLTPro-Bold"/>
              </a:rPr>
              <a:t>Q.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	What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if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happy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my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current</a:t>
            </a:r>
            <a:r>
              <a:rPr sz="1650" b="1" spc="-5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role</a:t>
            </a:r>
            <a:r>
              <a:rPr sz="1650" b="1" spc="-5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5">
                <a:solidFill>
                  <a:srgbClr val="FFFFFF"/>
                </a:solidFill>
                <a:latin typeface="FrutigerLTPro-Bold"/>
                <a:cs typeface="FrutigerLTPro-Bold"/>
              </a:rPr>
              <a:t>and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want</a:t>
            </a:r>
            <a:r>
              <a:rPr lang="en-GB"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 to </a:t>
            </a:r>
            <a:r>
              <a:rPr lang="en-GB" sz="1650" b="1">
                <a:solidFill>
                  <a:srgbClr val="FFFFFF"/>
                </a:solidFill>
                <a:latin typeface="FrutigerLTPro-Bold"/>
                <a:cs typeface="FrutigerLTPro-Bold"/>
              </a:rPr>
              <a:t>stay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where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25">
                <a:solidFill>
                  <a:srgbClr val="FFFFFF"/>
                </a:solidFill>
                <a:latin typeface="FrutigerLTPro-Bold"/>
                <a:cs typeface="FrutigerLTPro-Bold"/>
              </a:rPr>
              <a:t>am?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47423" y="4359439"/>
            <a:ext cx="5448935" cy="17000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389255" algn="l"/>
              </a:tabLst>
            </a:pPr>
            <a:r>
              <a:rPr sz="1650" b="1" spc="-25" dirty="0">
                <a:latin typeface="FrutigerLTPro-Bold"/>
                <a:cs typeface="FrutigerLTPro-Bold"/>
              </a:rPr>
              <a:t>A.</a:t>
            </a:r>
            <a:r>
              <a:rPr sz="1650" b="1" dirty="0">
                <a:latin typeface="FrutigerLTPro-Bold"/>
                <a:cs typeface="FrutigerLTPro-Bold"/>
              </a:rPr>
              <a:t>	</a:t>
            </a:r>
            <a:r>
              <a:rPr sz="1650" spc="-50" dirty="0">
                <a:latin typeface="FrutigerLTPro-Roman"/>
                <a:cs typeface="FrutigerLTPro-Roman"/>
              </a:rPr>
              <a:t>You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may</a:t>
            </a:r>
            <a:r>
              <a:rPr sz="1650" spc="-9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identify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with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more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than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one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description.</a:t>
            </a:r>
            <a:endParaRPr sz="1650" dirty="0">
              <a:latin typeface="FrutigerLTPro-Roman"/>
              <a:cs typeface="FrutigerLTPro-Roman"/>
            </a:endParaRPr>
          </a:p>
          <a:p>
            <a:pPr marL="389255">
              <a:lnSpc>
                <a:spcPct val="100000"/>
              </a:lnSpc>
              <a:spcBef>
                <a:spcPts val="245"/>
              </a:spcBef>
            </a:pPr>
            <a:r>
              <a:rPr sz="1650" dirty="0">
                <a:latin typeface="FrutigerLTPro-Roman"/>
                <a:cs typeface="FrutigerLTPro-Roman"/>
              </a:rPr>
              <a:t>It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is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recommended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that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you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select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preference</a:t>
            </a:r>
            <a:endParaRPr sz="1650" dirty="0">
              <a:latin typeface="FrutigerLTPro-Roman"/>
              <a:cs typeface="FrutigerLTPro-Roman"/>
            </a:endParaRPr>
          </a:p>
          <a:p>
            <a:pPr marL="389255" marR="5080">
              <a:lnSpc>
                <a:spcPct val="112400"/>
              </a:lnSpc>
            </a:pP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prioritise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as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this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will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help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you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create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 err="1">
                <a:latin typeface="FrutigerLTPro-Roman"/>
                <a:cs typeface="FrutigerLTPro-Roman"/>
              </a:rPr>
              <a:t>focussed</a:t>
            </a:r>
            <a:r>
              <a:rPr sz="1650" spc="-1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achievable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career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development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plan.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You</a:t>
            </a:r>
            <a:r>
              <a:rPr lang="en-GB" sz="1650" spc="-2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may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have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shorter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time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frames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than</a:t>
            </a:r>
            <a:r>
              <a:rPr sz="1650" spc="-85" dirty="0">
                <a:latin typeface="FrutigerLTPro-Roman"/>
                <a:cs typeface="FrutigerLTPro-Roman"/>
              </a:rPr>
              <a:t> 12-</a:t>
            </a:r>
            <a:r>
              <a:rPr sz="1650" dirty="0">
                <a:latin typeface="FrutigerLTPro-Roman"/>
                <a:cs typeface="FrutigerLTPro-Roman"/>
              </a:rPr>
              <a:t>24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months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can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revisit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your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plan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have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more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regular talent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conversations.</a:t>
            </a:r>
            <a:endParaRPr sz="1650" dirty="0">
              <a:latin typeface="FrutigerLTPro-Roman"/>
              <a:cs typeface="FrutigerLTPro-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92050" y="4648017"/>
            <a:ext cx="5445760" cy="143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 marR="5080" indent="-377190">
              <a:lnSpc>
                <a:spcPct val="112400"/>
              </a:lnSpc>
              <a:spcBef>
                <a:spcPts val="100"/>
              </a:spcBef>
              <a:tabLst>
                <a:tab pos="389255" algn="l"/>
              </a:tabLst>
            </a:pPr>
            <a:r>
              <a:rPr sz="1650" b="1" spc="-25">
                <a:latin typeface="FrutigerLTPro-Bold"/>
                <a:cs typeface="FrutigerLTPro-Bold"/>
              </a:rPr>
              <a:t>A.</a:t>
            </a:r>
            <a:r>
              <a:rPr sz="1650" b="1">
                <a:latin typeface="FrutigerLTPro-Bold"/>
                <a:cs typeface="FrutigerLTPro-Bold"/>
              </a:rPr>
              <a:t>	</a:t>
            </a:r>
            <a:r>
              <a:rPr sz="1650">
                <a:latin typeface="FrutigerLTPro-Roman"/>
                <a:cs typeface="FrutigerLTPro-Roman"/>
              </a:rPr>
              <a:t>That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is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absolutely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fine.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If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you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are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happy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in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your current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role,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that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will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be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respected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and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appreciated. </a:t>
            </a:r>
            <a:r>
              <a:rPr sz="1650" spc="-50">
                <a:latin typeface="FrutigerLTPro-Roman"/>
                <a:cs typeface="FrutigerLTPro-Roman"/>
              </a:rPr>
              <a:t>You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are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in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the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driving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seat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of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your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25">
                <a:latin typeface="FrutigerLTPro-Roman"/>
                <a:cs typeface="FrutigerLTPro-Roman"/>
              </a:rPr>
              <a:t>career.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The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Scope </a:t>
            </a:r>
            <a:r>
              <a:rPr sz="1650">
                <a:latin typeface="FrutigerLTPro-Roman"/>
                <a:cs typeface="FrutigerLTPro-Roman"/>
              </a:rPr>
              <a:t>for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Growth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framework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is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designed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help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25">
                <a:latin typeface="FrutigerLTPro-Roman"/>
                <a:cs typeface="FrutigerLTPro-Roman"/>
              </a:rPr>
              <a:t>you </a:t>
            </a:r>
            <a:r>
              <a:rPr sz="1650" spc="-10">
                <a:latin typeface="FrutigerLTPro-Roman"/>
                <a:cs typeface="FrutigerLTPro-Roman"/>
              </a:rPr>
              <a:t>create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a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development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plan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that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meets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your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needs.</a:t>
            </a:r>
            <a:endParaRPr sz="1650">
              <a:latin typeface="FrutigerLTPro-Roman"/>
              <a:cs typeface="FrutigerLTPro-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47423" y="8691664"/>
            <a:ext cx="535432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 marR="5080" indent="-377190">
              <a:lnSpc>
                <a:spcPct val="112400"/>
              </a:lnSpc>
              <a:spcBef>
                <a:spcPts val="100"/>
              </a:spcBef>
              <a:tabLst>
                <a:tab pos="389255" algn="l"/>
              </a:tabLst>
            </a:pPr>
            <a:r>
              <a:rPr sz="1650" b="1" spc="-25">
                <a:latin typeface="FrutigerLTPro-Bold"/>
                <a:cs typeface="FrutigerLTPro-Bold"/>
              </a:rPr>
              <a:t>A.</a:t>
            </a:r>
            <a:r>
              <a:rPr sz="1650" b="1">
                <a:latin typeface="FrutigerLTPro-Bold"/>
                <a:cs typeface="FrutigerLTPro-Bold"/>
              </a:rPr>
              <a:t>	</a:t>
            </a:r>
            <a:r>
              <a:rPr sz="1650">
                <a:latin typeface="FrutigerLTPro-Roman"/>
                <a:cs typeface="FrutigerLTPro-Roman"/>
              </a:rPr>
              <a:t>No.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The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framework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is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flexible.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Where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you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position yourself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will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be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decided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by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your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personal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reflection </a:t>
            </a:r>
            <a:r>
              <a:rPr sz="1650">
                <a:latin typeface="FrutigerLTPro-Roman"/>
                <a:cs typeface="FrutigerLTPro-Roman"/>
              </a:rPr>
              <a:t>and</a:t>
            </a:r>
            <a:r>
              <a:rPr sz="1650" spc="-9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career</a:t>
            </a:r>
            <a:r>
              <a:rPr sz="1650" spc="-9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conversations.</a:t>
            </a:r>
            <a:endParaRPr sz="1650">
              <a:latin typeface="FrutigerLTPro-Roman"/>
              <a:cs typeface="FrutigerLTPro-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574572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8768869" y="10222103"/>
            <a:ext cx="497840" cy="497840"/>
            <a:chOff x="18768869" y="10222103"/>
            <a:chExt cx="497840" cy="497840"/>
          </a:xfrm>
        </p:grpSpPr>
        <p:sp>
          <p:nvSpPr>
            <p:cNvPr id="21" name="object 21"/>
            <p:cNvSpPr/>
            <p:nvPr/>
          </p:nvSpPr>
          <p:spPr>
            <a:xfrm>
              <a:off x="18778827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hlinkClick r:id="rId5" action="ppaction://hlinksldjump"/>
            </p:cNvPr>
            <p:cNvSpPr/>
            <p:nvPr/>
          </p:nvSpPr>
          <p:spPr>
            <a:xfrm>
              <a:off x="18917873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876548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6962522" y="10222104"/>
            <a:ext cx="497840" cy="497840"/>
            <a:chOff x="16962522" y="10222104"/>
            <a:chExt cx="497840" cy="497840"/>
          </a:xfrm>
        </p:grpSpPr>
        <p:sp>
          <p:nvSpPr>
            <p:cNvPr id="25" name="object 25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>
              <a:hlinkClick r:id="" action="ppaction://hlinkshowjump?jump=previousslide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8166779" y="10222105"/>
            <a:ext cx="497840" cy="497840"/>
            <a:chOff x="18166779" y="10222105"/>
            <a:chExt cx="497840" cy="497840"/>
          </a:xfrm>
        </p:grpSpPr>
        <p:sp>
          <p:nvSpPr>
            <p:cNvPr id="28" name="object 28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>
              <a:hlinkClick r:id="" action="ppaction://hlinkshowjump?jump=nextslide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04232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80"/>
              </a:lnSpc>
            </a:pPr>
            <a:fld id="{81D60167-4931-47E6-BA6A-407CBD079E47}" type="slidenum">
              <a:rPr spc="-25" dirty="0"/>
              <a:t>20</a:t>
            </a:fld>
            <a:endParaRPr spc="-25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970" y="10144355"/>
            <a:ext cx="1988080" cy="339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>
                <a:solidFill>
                  <a:srgbClr val="005EB8"/>
                </a:solidFill>
                <a:latin typeface="Frutiger LT Pro"/>
                <a:cs typeface="Frutiger LT Pro"/>
              </a:rPr>
              <a:t>Delivering</a:t>
            </a:r>
            <a:r>
              <a:rPr sz="2100" spc="90">
                <a:solidFill>
                  <a:srgbClr val="005EB8"/>
                </a:solidFill>
                <a:latin typeface="Frutiger LT Pro"/>
                <a:cs typeface="Frutiger LT Pro"/>
              </a:rPr>
              <a:t> </a:t>
            </a:r>
            <a:r>
              <a:rPr sz="2100" spc="-25">
                <a:solidFill>
                  <a:srgbClr val="005EB8"/>
                </a:solidFill>
                <a:latin typeface="Frutiger LT Pro"/>
                <a:cs typeface="Frutiger LT Pro"/>
              </a:rPr>
              <a:t>the</a:t>
            </a:r>
            <a:endParaRPr sz="2100">
              <a:latin typeface="Frutiger LT Pro"/>
              <a:cs typeface="Frutiger LT Pr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85810"/>
            <a:ext cx="20104099" cy="292946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768869" y="10222103"/>
            <a:ext cx="497840" cy="497840"/>
            <a:chOff x="18768869" y="10222103"/>
            <a:chExt cx="497840" cy="497840"/>
          </a:xfrm>
        </p:grpSpPr>
        <p:sp>
          <p:nvSpPr>
            <p:cNvPr id="5" name="object 5"/>
            <p:cNvSpPr/>
            <p:nvPr/>
          </p:nvSpPr>
          <p:spPr>
            <a:xfrm>
              <a:off x="18778827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hlinkClick r:id="rId3" action="ppaction://hlinksldjump"/>
            </p:cNvPr>
            <p:cNvSpPr/>
            <p:nvPr/>
          </p:nvSpPr>
          <p:spPr>
            <a:xfrm>
              <a:off x="18917873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76548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281008" y="10319893"/>
            <a:ext cx="252095" cy="291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-65">
                <a:solidFill>
                  <a:srgbClr val="005EB8"/>
                </a:solidFill>
                <a:latin typeface="FrutigerLTPro-Roman"/>
                <a:cs typeface="FrutigerLTPro-Roman"/>
              </a:rPr>
              <a:t>21</a:t>
            </a:r>
            <a:endParaRPr sz="1750">
              <a:latin typeface="FrutigerLTPro-Roman"/>
              <a:cs typeface="FrutigerLTPro-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76699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7564599" y="10222104"/>
            <a:ext cx="497840" cy="497840"/>
            <a:chOff x="17564599" y="10222104"/>
            <a:chExt cx="497840" cy="497840"/>
          </a:xfrm>
        </p:grpSpPr>
        <p:sp>
          <p:nvSpPr>
            <p:cNvPr id="11" name="object 11"/>
            <p:cNvSpPr/>
            <p:nvPr/>
          </p:nvSpPr>
          <p:spPr>
            <a:xfrm>
              <a:off x="17574557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hlinkClick r:id="" action="ppaction://hlinkshowjump?jump=previousslide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94628" y="10365995"/>
              <a:ext cx="230072" cy="2097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599" y="2730224"/>
            <a:ext cx="367919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>
                <a:solidFill>
                  <a:srgbClr val="005EB8"/>
                </a:solidFill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599" y="3836944"/>
            <a:ext cx="7438390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95"/>
              </a:spcBef>
            </a:pPr>
            <a:r>
              <a:rPr sz="2450" b="1" dirty="0">
                <a:solidFill>
                  <a:srgbClr val="41B6E6"/>
                </a:solidFill>
                <a:latin typeface="FrutigerLTPro-Bold"/>
                <a:cs typeface="FrutigerLTPro-Bold"/>
              </a:rPr>
              <a:t>This</a:t>
            </a:r>
            <a:r>
              <a:rPr sz="2450" b="1" spc="-5" dirty="0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41B6E6"/>
                </a:solidFill>
                <a:latin typeface="FrutigerLTPro-Bold"/>
                <a:cs typeface="FrutigerLTPro-Bold"/>
              </a:rPr>
              <a:t>document will </a:t>
            </a:r>
            <a:r>
              <a:rPr lang="en-GB" sz="2450" b="1" dirty="0">
                <a:solidFill>
                  <a:srgbClr val="41B6E6"/>
                </a:solidFill>
                <a:latin typeface="FrutigerLTPro-Bold"/>
                <a:cs typeface="FrutigerLTPro-Bold"/>
              </a:rPr>
              <a:t>take you </a:t>
            </a:r>
            <a:r>
              <a:rPr sz="2450" b="1" dirty="0">
                <a:solidFill>
                  <a:srgbClr val="41B6E6"/>
                </a:solidFill>
                <a:latin typeface="FrutigerLTPro-Bold"/>
                <a:cs typeface="FrutigerLTPro-Bold"/>
              </a:rPr>
              <a:t>through </a:t>
            </a:r>
            <a:r>
              <a:rPr sz="2450" b="1" spc="-10" dirty="0">
                <a:solidFill>
                  <a:srgbClr val="41B6E6"/>
                </a:solidFill>
                <a:latin typeface="FrutigerLTPro-Bold"/>
                <a:cs typeface="FrutigerLTPro-Bold"/>
              </a:rPr>
              <a:t>finding </a:t>
            </a:r>
            <a:r>
              <a:rPr sz="2450" b="1" dirty="0">
                <a:solidFill>
                  <a:srgbClr val="41B6E6"/>
                </a:solidFill>
                <a:latin typeface="FrutigerLTPro-Bold"/>
                <a:cs typeface="FrutigerLTPro-Bold"/>
              </a:rPr>
              <a:t>your</a:t>
            </a:r>
            <a:r>
              <a:rPr sz="2450" b="1" spc="-5" dirty="0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41B6E6"/>
                </a:solidFill>
                <a:latin typeface="FrutigerLTPro-Bold"/>
                <a:cs typeface="FrutigerLTPro-Bold"/>
              </a:rPr>
              <a:t>place on the</a:t>
            </a:r>
            <a:r>
              <a:rPr sz="2450" b="1" spc="-5" dirty="0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41B6E6"/>
                </a:solidFill>
                <a:latin typeface="FrutigerLTPro-Bold"/>
                <a:cs typeface="FrutigerLTPro-Bold"/>
              </a:rPr>
              <a:t>Scope</a:t>
            </a:r>
            <a:r>
              <a:rPr sz="2450" b="1" spc="5" dirty="0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41B6E6"/>
                </a:solidFill>
                <a:latin typeface="FrutigerLTPro-Bold"/>
                <a:cs typeface="FrutigerLTPro-Bold"/>
              </a:rPr>
              <a:t>for</a:t>
            </a:r>
            <a:r>
              <a:rPr sz="2450" b="1" spc="-5" dirty="0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41B6E6"/>
                </a:solidFill>
                <a:latin typeface="FrutigerLTPro-Bold"/>
                <a:cs typeface="FrutigerLTPro-Bold"/>
              </a:rPr>
              <a:t>Growth </a:t>
            </a:r>
            <a:r>
              <a:rPr sz="2450" b="1" spc="-10" dirty="0">
                <a:solidFill>
                  <a:srgbClr val="41B6E6"/>
                </a:solidFill>
                <a:latin typeface="FrutigerLTPro-Bold"/>
                <a:cs typeface="FrutigerLTPro-Bold"/>
              </a:rPr>
              <a:t>framework.</a:t>
            </a:r>
            <a:endParaRPr sz="2450" dirty="0">
              <a:latin typeface="FrutigerLTPro-Bold"/>
              <a:cs typeface="FrutigerLTPro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599" y="5247194"/>
            <a:ext cx="5647690" cy="128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spc="-10">
                <a:latin typeface="FrutigerLTPro-Roman"/>
                <a:cs typeface="FrutigerLTPro-Roman"/>
              </a:rPr>
              <a:t>Before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you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start,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consider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using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the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Scope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for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Growth </a:t>
            </a:r>
            <a:r>
              <a:rPr sz="1650" b="1" u="sng" spc="-10">
                <a:solidFill>
                  <a:srgbClr val="E5007D"/>
                </a:solidFill>
                <a:uFill>
                  <a:solidFill>
                    <a:srgbClr val="E5007D"/>
                  </a:solidFill>
                </a:uFill>
                <a:latin typeface="FrutigerLTPro-Bold"/>
                <a:cs typeface="FrutigerLTPro-Bold"/>
              </a:rPr>
              <a:t>personal</a:t>
            </a:r>
            <a:r>
              <a:rPr sz="1650" b="1" u="sng" spc="-65">
                <a:solidFill>
                  <a:srgbClr val="E5007D"/>
                </a:solidFill>
                <a:uFill>
                  <a:solidFill>
                    <a:srgbClr val="E5007D"/>
                  </a:solidFill>
                </a:uFill>
                <a:latin typeface="FrutigerLTPro-Bold"/>
                <a:cs typeface="FrutigerLTPro-Bold"/>
              </a:rPr>
              <a:t> </a:t>
            </a:r>
            <a:r>
              <a:rPr sz="1650" b="1" u="sng" spc="-10">
                <a:solidFill>
                  <a:srgbClr val="E5007D"/>
                </a:solidFill>
                <a:uFill>
                  <a:solidFill>
                    <a:srgbClr val="E5007D"/>
                  </a:solidFill>
                </a:uFill>
                <a:latin typeface="FrutigerLTPro-Bold"/>
                <a:cs typeface="FrutigerLTPro-Bold"/>
              </a:rPr>
              <a:t>reflection</a:t>
            </a:r>
            <a:r>
              <a:rPr sz="1650" b="1" u="sng" spc="-65">
                <a:solidFill>
                  <a:srgbClr val="E5007D"/>
                </a:solidFill>
                <a:uFill>
                  <a:solidFill>
                    <a:srgbClr val="E5007D"/>
                  </a:solidFill>
                </a:uFill>
                <a:latin typeface="FrutigerLTPro-Bold"/>
                <a:cs typeface="FrutigerLTPro-Bold"/>
              </a:rPr>
              <a:t> </a:t>
            </a:r>
            <a:r>
              <a:rPr sz="1650" b="1" u="sng" spc="-10">
                <a:solidFill>
                  <a:srgbClr val="E5007D"/>
                </a:solidFill>
                <a:uFill>
                  <a:solidFill>
                    <a:srgbClr val="E5007D"/>
                  </a:solidFill>
                </a:uFill>
                <a:latin typeface="FrutigerLTPro-Bold"/>
                <a:cs typeface="FrutigerLTPro-Bold"/>
              </a:rPr>
              <a:t>journal</a:t>
            </a:r>
            <a:r>
              <a:rPr sz="1650" b="1" spc="-60">
                <a:solidFill>
                  <a:srgbClr val="E5007D"/>
                </a:solidFill>
                <a:latin typeface="FrutigerLTPro-Bold"/>
                <a:cs typeface="FrutigerLTPro-Bold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help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you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clarify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and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confirm </a:t>
            </a:r>
            <a:r>
              <a:rPr sz="1650">
                <a:latin typeface="FrutigerLTPro-Roman"/>
                <a:cs typeface="FrutigerLTPro-Roman"/>
              </a:rPr>
              <a:t>your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career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aspirations,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which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will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make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it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easier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find </a:t>
            </a:r>
            <a:r>
              <a:rPr sz="1650">
                <a:latin typeface="FrutigerLTPro-Roman"/>
                <a:cs typeface="FrutigerLTPro-Roman"/>
              </a:rPr>
              <a:t>your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place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on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the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framework.</a:t>
            </a:r>
            <a:endParaRPr sz="1650">
              <a:latin typeface="FrutigerLTPro-Roman"/>
              <a:cs typeface="FrutigerLTPro-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07"/>
            <a:ext cx="6529874" cy="1046481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068950" y="6105059"/>
            <a:ext cx="10035540" cy="5220970"/>
            <a:chOff x="10068950" y="6105059"/>
            <a:chExt cx="10035540" cy="5220970"/>
          </a:xfrm>
        </p:grpSpPr>
        <p:sp>
          <p:nvSpPr>
            <p:cNvPr id="7" name="object 7"/>
            <p:cNvSpPr/>
            <p:nvPr/>
          </p:nvSpPr>
          <p:spPr>
            <a:xfrm>
              <a:off x="11417340" y="6105059"/>
              <a:ext cx="8686800" cy="5203825"/>
            </a:xfrm>
            <a:custGeom>
              <a:avLst/>
              <a:gdLst/>
              <a:ahLst/>
              <a:cxnLst/>
              <a:rect l="l" t="t" r="r" b="b"/>
              <a:pathLst>
                <a:path w="8686800" h="5203825">
                  <a:moveTo>
                    <a:pt x="8686758" y="0"/>
                  </a:moveTo>
                  <a:lnTo>
                    <a:pt x="8462938" y="64008"/>
                  </a:lnTo>
                  <a:lnTo>
                    <a:pt x="8224992" y="136606"/>
                  </a:lnTo>
                  <a:lnTo>
                    <a:pt x="7986424" y="213780"/>
                  </a:lnTo>
                  <a:lnTo>
                    <a:pt x="7747346" y="295232"/>
                  </a:lnTo>
                  <a:lnTo>
                    <a:pt x="7459936" y="398198"/>
                  </a:lnTo>
                  <a:lnTo>
                    <a:pt x="7172147" y="506372"/>
                  </a:lnTo>
                  <a:lnTo>
                    <a:pt x="6836174" y="638468"/>
                  </a:lnTo>
                  <a:lnTo>
                    <a:pt x="6452293" y="796197"/>
                  </a:lnTo>
                  <a:lnTo>
                    <a:pt x="5973250" y="1001703"/>
                  </a:lnTo>
                  <a:lnTo>
                    <a:pt x="5353226" y="1279016"/>
                  </a:lnTo>
                  <a:lnTo>
                    <a:pt x="2841184" y="2449243"/>
                  </a:lnTo>
                  <a:lnTo>
                    <a:pt x="2699397" y="2518164"/>
                  </a:lnTo>
                  <a:lnTo>
                    <a:pt x="2629954" y="2552965"/>
                  </a:lnTo>
                  <a:lnTo>
                    <a:pt x="2561473" y="2587991"/>
                  </a:lnTo>
                  <a:lnTo>
                    <a:pt x="2493950" y="2623242"/>
                  </a:lnTo>
                  <a:lnTo>
                    <a:pt x="2427379" y="2658716"/>
                  </a:lnTo>
                  <a:lnTo>
                    <a:pt x="2361757" y="2694412"/>
                  </a:lnTo>
                  <a:lnTo>
                    <a:pt x="2297080" y="2730329"/>
                  </a:lnTo>
                  <a:lnTo>
                    <a:pt x="2233344" y="2766467"/>
                  </a:lnTo>
                  <a:lnTo>
                    <a:pt x="2170543" y="2802824"/>
                  </a:lnTo>
                  <a:lnTo>
                    <a:pt x="2108675" y="2839398"/>
                  </a:lnTo>
                  <a:lnTo>
                    <a:pt x="2047734" y="2876190"/>
                  </a:lnTo>
                  <a:lnTo>
                    <a:pt x="1987717" y="2913197"/>
                  </a:lnTo>
                  <a:lnTo>
                    <a:pt x="1928619" y="2950419"/>
                  </a:lnTo>
                  <a:lnTo>
                    <a:pt x="1870435" y="2987855"/>
                  </a:lnTo>
                  <a:lnTo>
                    <a:pt x="1813163" y="3025503"/>
                  </a:lnTo>
                  <a:lnTo>
                    <a:pt x="1756797" y="3063362"/>
                  </a:lnTo>
                  <a:lnTo>
                    <a:pt x="1701333" y="3101433"/>
                  </a:lnTo>
                  <a:lnTo>
                    <a:pt x="1646767" y="3139712"/>
                  </a:lnTo>
                  <a:lnTo>
                    <a:pt x="1593094" y="3178200"/>
                  </a:lnTo>
                  <a:lnTo>
                    <a:pt x="1540312" y="3216895"/>
                  </a:lnTo>
                  <a:lnTo>
                    <a:pt x="1488414" y="3255796"/>
                  </a:lnTo>
                  <a:lnTo>
                    <a:pt x="1437397" y="3294903"/>
                  </a:lnTo>
                  <a:lnTo>
                    <a:pt x="1387258" y="3334213"/>
                  </a:lnTo>
                  <a:lnTo>
                    <a:pt x="1337990" y="3373726"/>
                  </a:lnTo>
                  <a:lnTo>
                    <a:pt x="1289591" y="3413441"/>
                  </a:lnTo>
                  <a:lnTo>
                    <a:pt x="1242056" y="3453357"/>
                  </a:lnTo>
                  <a:lnTo>
                    <a:pt x="1195381" y="3493472"/>
                  </a:lnTo>
                  <a:lnTo>
                    <a:pt x="1149561" y="3533787"/>
                  </a:lnTo>
                  <a:lnTo>
                    <a:pt x="1104592" y="3574298"/>
                  </a:lnTo>
                  <a:lnTo>
                    <a:pt x="1060471" y="3615006"/>
                  </a:lnTo>
                  <a:lnTo>
                    <a:pt x="1017192" y="3655910"/>
                  </a:lnTo>
                  <a:lnTo>
                    <a:pt x="974752" y="3697008"/>
                  </a:lnTo>
                  <a:lnTo>
                    <a:pt x="933146" y="3738299"/>
                  </a:lnTo>
                  <a:lnTo>
                    <a:pt x="892370" y="3779783"/>
                  </a:lnTo>
                  <a:lnTo>
                    <a:pt x="852420" y="3821457"/>
                  </a:lnTo>
                  <a:lnTo>
                    <a:pt x="813291" y="3863322"/>
                  </a:lnTo>
                  <a:lnTo>
                    <a:pt x="774980" y="3905375"/>
                  </a:lnTo>
                  <a:lnTo>
                    <a:pt x="737481" y="3947616"/>
                  </a:lnTo>
                  <a:lnTo>
                    <a:pt x="700792" y="3990045"/>
                  </a:lnTo>
                  <a:lnTo>
                    <a:pt x="664907" y="4032659"/>
                  </a:lnTo>
                  <a:lnTo>
                    <a:pt x="629823" y="4075457"/>
                  </a:lnTo>
                  <a:lnTo>
                    <a:pt x="595534" y="4118439"/>
                  </a:lnTo>
                  <a:lnTo>
                    <a:pt x="562038" y="4161604"/>
                  </a:lnTo>
                  <a:lnTo>
                    <a:pt x="529329" y="4204950"/>
                  </a:lnTo>
                  <a:lnTo>
                    <a:pt x="497403" y="4248477"/>
                  </a:lnTo>
                  <a:lnTo>
                    <a:pt x="466256" y="4292183"/>
                  </a:lnTo>
                  <a:lnTo>
                    <a:pt x="435885" y="4336067"/>
                  </a:lnTo>
                  <a:lnTo>
                    <a:pt x="406284" y="4380128"/>
                  </a:lnTo>
                  <a:lnTo>
                    <a:pt x="377449" y="4424365"/>
                  </a:lnTo>
                  <a:lnTo>
                    <a:pt x="349376" y="4468778"/>
                  </a:lnTo>
                  <a:lnTo>
                    <a:pt x="322061" y="4513364"/>
                  </a:lnTo>
                  <a:lnTo>
                    <a:pt x="295500" y="4558123"/>
                  </a:lnTo>
                  <a:lnTo>
                    <a:pt x="269689" y="4603054"/>
                  </a:lnTo>
                  <a:lnTo>
                    <a:pt x="244622" y="4648156"/>
                  </a:lnTo>
                  <a:lnTo>
                    <a:pt x="220296" y="4693427"/>
                  </a:lnTo>
                  <a:lnTo>
                    <a:pt x="196707" y="4738867"/>
                  </a:lnTo>
                  <a:lnTo>
                    <a:pt x="173851" y="4784474"/>
                  </a:lnTo>
                  <a:lnTo>
                    <a:pt x="151722" y="4830248"/>
                  </a:lnTo>
                  <a:lnTo>
                    <a:pt x="130318" y="4876187"/>
                  </a:lnTo>
                  <a:lnTo>
                    <a:pt x="109633" y="4922290"/>
                  </a:lnTo>
                  <a:lnTo>
                    <a:pt x="89663" y="4968557"/>
                  </a:lnTo>
                  <a:lnTo>
                    <a:pt x="70405" y="5014985"/>
                  </a:lnTo>
                  <a:lnTo>
                    <a:pt x="51854" y="5061575"/>
                  </a:lnTo>
                  <a:lnTo>
                    <a:pt x="34005" y="5108325"/>
                  </a:lnTo>
                  <a:lnTo>
                    <a:pt x="16855" y="5155233"/>
                  </a:lnTo>
                  <a:lnTo>
                    <a:pt x="399" y="5202300"/>
                  </a:lnTo>
                  <a:lnTo>
                    <a:pt x="0" y="5203496"/>
                  </a:lnTo>
                  <a:lnTo>
                    <a:pt x="8686758" y="5203496"/>
                  </a:lnTo>
                  <a:lnTo>
                    <a:pt x="8686758" y="0"/>
                  </a:lnTo>
                  <a:close/>
                </a:path>
              </a:pathLst>
            </a:custGeom>
            <a:solidFill>
              <a:srgbClr val="EC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33542" y="7074266"/>
              <a:ext cx="5070557" cy="33410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086175" y="9580676"/>
              <a:ext cx="5174615" cy="1728470"/>
            </a:xfrm>
            <a:custGeom>
              <a:avLst/>
              <a:gdLst/>
              <a:ahLst/>
              <a:cxnLst/>
              <a:rect l="l" t="t" r="r" b="b"/>
              <a:pathLst>
                <a:path w="5174615" h="1728470">
                  <a:moveTo>
                    <a:pt x="5174038" y="0"/>
                  </a:moveTo>
                  <a:lnTo>
                    <a:pt x="5143094" y="22942"/>
                  </a:lnTo>
                  <a:lnTo>
                    <a:pt x="5111640" y="47439"/>
                  </a:lnTo>
                  <a:lnTo>
                    <a:pt x="5079239" y="73410"/>
                  </a:lnTo>
                  <a:lnTo>
                    <a:pt x="5045455" y="100772"/>
                  </a:lnTo>
                  <a:lnTo>
                    <a:pt x="5027908" y="114949"/>
                  </a:lnTo>
                  <a:lnTo>
                    <a:pt x="4991231" y="144245"/>
                  </a:lnTo>
                  <a:lnTo>
                    <a:pt x="4952079" y="174728"/>
                  </a:lnTo>
                  <a:lnTo>
                    <a:pt x="4910017" y="206316"/>
                  </a:lnTo>
                  <a:lnTo>
                    <a:pt x="4864608" y="238928"/>
                  </a:lnTo>
                  <a:lnTo>
                    <a:pt x="4815415" y="272481"/>
                  </a:lnTo>
                  <a:lnTo>
                    <a:pt x="4762003" y="306895"/>
                  </a:lnTo>
                  <a:lnTo>
                    <a:pt x="4703935" y="342086"/>
                  </a:lnTo>
                  <a:lnTo>
                    <a:pt x="4640773" y="377975"/>
                  </a:lnTo>
                  <a:lnTo>
                    <a:pt x="4607147" y="396154"/>
                  </a:lnTo>
                  <a:lnTo>
                    <a:pt x="4572083" y="414477"/>
                  </a:lnTo>
                  <a:lnTo>
                    <a:pt x="4535528" y="432934"/>
                  </a:lnTo>
                  <a:lnTo>
                    <a:pt x="4497428" y="451513"/>
                  </a:lnTo>
                  <a:lnTo>
                    <a:pt x="4457727" y="470205"/>
                  </a:lnTo>
                  <a:lnTo>
                    <a:pt x="4416370" y="489000"/>
                  </a:lnTo>
                  <a:lnTo>
                    <a:pt x="4373305" y="507887"/>
                  </a:lnTo>
                  <a:lnTo>
                    <a:pt x="4328475" y="526856"/>
                  </a:lnTo>
                  <a:lnTo>
                    <a:pt x="4281826" y="545897"/>
                  </a:lnTo>
                  <a:lnTo>
                    <a:pt x="4233305" y="565000"/>
                  </a:lnTo>
                  <a:lnTo>
                    <a:pt x="4182855" y="584154"/>
                  </a:lnTo>
                  <a:lnTo>
                    <a:pt x="4130424" y="603349"/>
                  </a:lnTo>
                  <a:lnTo>
                    <a:pt x="4075955" y="622576"/>
                  </a:lnTo>
                  <a:lnTo>
                    <a:pt x="4019395" y="641823"/>
                  </a:lnTo>
                  <a:lnTo>
                    <a:pt x="3960689" y="661081"/>
                  </a:lnTo>
                  <a:lnTo>
                    <a:pt x="3899783" y="680339"/>
                  </a:lnTo>
                  <a:lnTo>
                    <a:pt x="3836621" y="699588"/>
                  </a:lnTo>
                  <a:lnTo>
                    <a:pt x="3771150" y="718816"/>
                  </a:lnTo>
                  <a:lnTo>
                    <a:pt x="3703315" y="738014"/>
                  </a:lnTo>
                  <a:lnTo>
                    <a:pt x="3633061" y="757171"/>
                  </a:lnTo>
                  <a:lnTo>
                    <a:pt x="3560334" y="776278"/>
                  </a:lnTo>
                  <a:lnTo>
                    <a:pt x="3485079" y="795324"/>
                  </a:lnTo>
                  <a:lnTo>
                    <a:pt x="3407241" y="814298"/>
                  </a:lnTo>
                  <a:lnTo>
                    <a:pt x="3326767" y="833191"/>
                  </a:lnTo>
                  <a:lnTo>
                    <a:pt x="3243602" y="851993"/>
                  </a:lnTo>
                  <a:lnTo>
                    <a:pt x="3157690" y="870692"/>
                  </a:lnTo>
                  <a:lnTo>
                    <a:pt x="3068978" y="889280"/>
                  </a:lnTo>
                  <a:lnTo>
                    <a:pt x="2977410" y="907745"/>
                  </a:lnTo>
                  <a:lnTo>
                    <a:pt x="2882934" y="926078"/>
                  </a:lnTo>
                  <a:lnTo>
                    <a:pt x="2785492" y="944268"/>
                  </a:lnTo>
                  <a:lnTo>
                    <a:pt x="2685033" y="962305"/>
                  </a:lnTo>
                  <a:lnTo>
                    <a:pt x="2581499" y="980179"/>
                  </a:lnTo>
                  <a:lnTo>
                    <a:pt x="1301012" y="1257738"/>
                  </a:lnTo>
                  <a:lnTo>
                    <a:pt x="430696" y="1538817"/>
                  </a:lnTo>
                  <a:lnTo>
                    <a:pt x="0" y="1727880"/>
                  </a:lnTo>
                </a:path>
              </a:pathLst>
            </a:custGeom>
            <a:ln w="34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74573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574573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78827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78827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hlinkClick r:id="rId4" action="ppaction://hlinksldjump"/>
            </p:cNvPr>
            <p:cNvSpPr/>
            <p:nvPr/>
          </p:nvSpPr>
          <p:spPr>
            <a:xfrm>
              <a:off x="18917873" y="10427831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hlinkClick r:id="rId4" action="ppaction://hlinksldjump"/>
            </p:cNvPr>
            <p:cNvSpPr/>
            <p:nvPr/>
          </p:nvSpPr>
          <p:spPr>
            <a:xfrm>
              <a:off x="18876547" y="10322760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72481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72481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>
              <a:hlinkClick r:id="" action="ppaction://hlinkshowjump?jump=previousslide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hlinkClick r:id="" action="ppaction://hlinkshowjump?jump=nextslide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04233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17649896" y="10334275"/>
            <a:ext cx="3302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>
              <a:lnSpc>
                <a:spcPts val="2080"/>
              </a:lnSpc>
            </a:pPr>
            <a:fld id="{81D60167-4931-47E6-BA6A-407CBD079E47}" type="slidenum">
              <a:rPr spc="-25" dirty="0"/>
              <a:pPr marL="38100" algn="ctr">
                <a:lnSpc>
                  <a:spcPts val="2080"/>
                </a:lnSpc>
              </a:pPr>
              <a:t>3</a:t>
            </a:fld>
            <a:endParaRPr spc="-2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714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>
                <a:solidFill>
                  <a:srgbClr val="005EB8"/>
                </a:solidFill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442" y="2436336"/>
            <a:ext cx="26377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>
                <a:solidFill>
                  <a:srgbClr val="41B6E6"/>
                </a:solidFill>
                <a:latin typeface="FrutigerLTPro-Bold"/>
                <a:cs typeface="FrutigerLTPro-Bold"/>
              </a:rPr>
              <a:t>Scope</a:t>
            </a:r>
            <a:r>
              <a:rPr sz="2450" b="1" spc="-5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>
                <a:solidFill>
                  <a:srgbClr val="41B6E6"/>
                </a:solidFill>
                <a:latin typeface="FrutigerLTPro-Bold"/>
                <a:cs typeface="FrutigerLTPro-Bold"/>
              </a:rPr>
              <a:t>for</a:t>
            </a:r>
            <a:r>
              <a:rPr sz="2450" b="1" spc="5">
                <a:solidFill>
                  <a:srgbClr val="41B6E6"/>
                </a:solidFill>
                <a:latin typeface="FrutigerLTPro-Bold"/>
                <a:cs typeface="FrutigerLTPro-Bold"/>
              </a:rPr>
              <a:t> </a:t>
            </a:r>
            <a:r>
              <a:rPr sz="2450" b="1" spc="-10">
                <a:solidFill>
                  <a:srgbClr val="41B6E6"/>
                </a:solidFill>
                <a:latin typeface="FrutigerLTPro-Bold"/>
                <a:cs typeface="FrutigerLTPro-Bold"/>
              </a:rPr>
              <a:t>Growth</a:t>
            </a:r>
            <a:endParaRPr sz="2450">
              <a:latin typeface="FrutigerLTPro-Bold"/>
              <a:cs typeface="FrutigerLTPro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968" y="3401127"/>
            <a:ext cx="5941695" cy="518287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00050" marR="871855" indent="-387985">
              <a:lnSpc>
                <a:spcPct val="124900"/>
              </a:lnSpc>
              <a:spcBef>
                <a:spcPts val="100"/>
              </a:spcBef>
              <a:tabLst>
                <a:tab pos="400050" algn="l"/>
              </a:tabLst>
            </a:pPr>
            <a:r>
              <a:rPr sz="1650" spc="-50" dirty="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650" dirty="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650" dirty="0">
                <a:latin typeface="FrutigerLTPro-Roman"/>
                <a:cs typeface="FrutigerLTPro-Roman"/>
              </a:rPr>
              <a:t>Puts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staff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in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driving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seat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of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their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careers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and </a:t>
            </a:r>
            <a:r>
              <a:rPr sz="1650" spc="-20" dirty="0">
                <a:latin typeface="FrutigerLTPro-Roman"/>
                <a:cs typeface="FrutigerLTPro-Roman"/>
              </a:rPr>
              <a:t>balances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growth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impact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with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aspiration</a:t>
            </a:r>
            <a:endParaRPr sz="1650" dirty="0">
              <a:latin typeface="FrutigerLTPro-Roman"/>
              <a:cs typeface="FrutigerLTPro-Roman"/>
            </a:endParaRPr>
          </a:p>
          <a:p>
            <a:pPr marL="400050" marR="1239520" indent="-387985">
              <a:lnSpc>
                <a:spcPct val="124900"/>
              </a:lnSpc>
              <a:spcBef>
                <a:spcPts val="700"/>
              </a:spcBef>
              <a:tabLst>
                <a:tab pos="400050" algn="l"/>
              </a:tabLst>
            </a:pPr>
            <a:r>
              <a:rPr sz="1650" spc="-50" dirty="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650" dirty="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650" spc="-25" dirty="0">
                <a:latin typeface="FrutigerLTPro-Roman"/>
                <a:cs typeface="FrutigerLTPro-Roman"/>
              </a:rPr>
              <a:t>Values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all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outcomes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equally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(depth,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breadth, </a:t>
            </a:r>
            <a:r>
              <a:rPr sz="1650" dirty="0">
                <a:latin typeface="FrutigerLTPro-Roman"/>
                <a:cs typeface="FrutigerLTPro-Roman"/>
              </a:rPr>
              <a:t>or</a:t>
            </a:r>
            <a:r>
              <a:rPr sz="1650" spc="-3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stretch/complexity)</a:t>
            </a:r>
            <a:endParaRPr sz="1650" dirty="0">
              <a:latin typeface="FrutigerLTPro-Roman"/>
              <a:cs typeface="FrutigerLTPro-Roman"/>
            </a:endParaRPr>
          </a:p>
          <a:p>
            <a:pPr marL="400050" marR="5080" indent="-387985">
              <a:lnSpc>
                <a:spcPct val="124900"/>
              </a:lnSpc>
              <a:spcBef>
                <a:spcPts val="700"/>
              </a:spcBef>
              <a:tabLst>
                <a:tab pos="400050" algn="l"/>
              </a:tabLst>
            </a:pPr>
            <a:r>
              <a:rPr sz="1650" spc="-50" dirty="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650" dirty="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650" dirty="0">
                <a:latin typeface="FrutigerLTPro-Roman"/>
                <a:cs typeface="FrutigerLTPro-Roman"/>
              </a:rPr>
              <a:t>Supports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career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development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by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deepening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and </a:t>
            </a:r>
            <a:r>
              <a:rPr sz="1650" spc="-20" dirty="0">
                <a:latin typeface="FrutigerLTPro-Roman"/>
                <a:cs typeface="FrutigerLTPro-Roman"/>
              </a:rPr>
              <a:t>strengthening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skills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in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current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roles,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as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well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as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supporting </a:t>
            </a:r>
            <a:r>
              <a:rPr sz="1650" dirty="0">
                <a:latin typeface="FrutigerLTPro-Roman"/>
                <a:cs typeface="FrutigerLTPro-Roman"/>
              </a:rPr>
              <a:t>those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who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are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ready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for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next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step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in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their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career</a:t>
            </a:r>
            <a:endParaRPr sz="1650" dirty="0">
              <a:latin typeface="FrutigerLTPro-Roman"/>
              <a:cs typeface="FrutigerLTPro-Roman"/>
            </a:endParaRPr>
          </a:p>
          <a:p>
            <a:pPr marL="400050" marR="953135" indent="-387985">
              <a:lnSpc>
                <a:spcPct val="124900"/>
              </a:lnSpc>
              <a:spcBef>
                <a:spcPts val="705"/>
              </a:spcBef>
              <a:tabLst>
                <a:tab pos="400050" algn="l"/>
              </a:tabLst>
            </a:pPr>
            <a:r>
              <a:rPr sz="1650" spc="-50" dirty="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sz="1650" dirty="0">
                <a:solidFill>
                  <a:srgbClr val="41B6E6"/>
                </a:solidFill>
                <a:latin typeface="Myriad Pro"/>
                <a:cs typeface="Myriad Pro"/>
              </a:rPr>
              <a:t>	</a:t>
            </a:r>
            <a:r>
              <a:rPr sz="1650" dirty="0">
                <a:latin typeface="FrutigerLTPro-Roman"/>
                <a:cs typeface="FrutigerLTPro-Roman"/>
              </a:rPr>
              <a:t>Helps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make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sense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of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each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individual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journey, deepening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shared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understanding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of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aspirations</a:t>
            </a:r>
            <a:endParaRPr sz="1650" dirty="0">
              <a:latin typeface="FrutigerLTPro-Roman"/>
              <a:cs typeface="FrutigerLTPro-Roman"/>
            </a:endParaRPr>
          </a:p>
          <a:p>
            <a:pPr marL="400050" marR="704215" indent="-387985" algn="just">
              <a:lnSpc>
                <a:spcPct val="124900"/>
              </a:lnSpc>
              <a:spcBef>
                <a:spcPts val="700"/>
              </a:spcBef>
            </a:pPr>
            <a:r>
              <a:rPr sz="1650" dirty="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lang="en-GB" sz="1650" spc="280" dirty="0">
                <a:solidFill>
                  <a:srgbClr val="41B6E6"/>
                </a:solidFill>
                <a:latin typeface="Myriad Pro"/>
                <a:cs typeface="Myriad Pro"/>
              </a:rPr>
              <a:t>  </a:t>
            </a:r>
            <a:r>
              <a:rPr sz="1650" spc="-20" dirty="0">
                <a:latin typeface="FrutigerLTPro-Roman"/>
                <a:cs typeface="FrutigerLTPro-Roman"/>
              </a:rPr>
              <a:t>Encourages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joint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discussion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identify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where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an individual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currently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sits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on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framework,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b="1" spc="-20" dirty="0">
                <a:latin typeface="FrutigerLTPro-Bold"/>
                <a:cs typeface="FrutigerLTPro-Bold"/>
              </a:rPr>
              <a:t>where </a:t>
            </a:r>
            <a:r>
              <a:rPr sz="1650" b="1" dirty="0">
                <a:latin typeface="FrutigerLTPro-Bold"/>
                <a:cs typeface="FrutigerLTPro-Bold"/>
              </a:rPr>
              <a:t>they</a:t>
            </a:r>
            <a:r>
              <a:rPr sz="1650" b="1" spc="-75" dirty="0">
                <a:latin typeface="FrutigerLTPro-Bold"/>
                <a:cs typeface="FrutigerLTPro-Bold"/>
              </a:rPr>
              <a:t> </a:t>
            </a:r>
            <a:r>
              <a:rPr sz="1650" b="1" spc="-10" dirty="0">
                <a:latin typeface="FrutigerLTPro-Bold"/>
                <a:cs typeface="FrutigerLTPro-Bold"/>
              </a:rPr>
              <a:t>want</a:t>
            </a:r>
            <a:r>
              <a:rPr sz="1650" b="1" spc="-70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to</a:t>
            </a:r>
            <a:r>
              <a:rPr sz="1650" b="1" spc="-70" dirty="0">
                <a:latin typeface="FrutigerLTPro-Bold"/>
                <a:cs typeface="FrutigerLTPro-Bold"/>
              </a:rPr>
              <a:t> </a:t>
            </a:r>
            <a:r>
              <a:rPr sz="1650" b="1" spc="-10" dirty="0">
                <a:latin typeface="FrutigerLTPro-Bold"/>
                <a:cs typeface="FrutigerLTPro-Bold"/>
              </a:rPr>
              <a:t>move</a:t>
            </a:r>
            <a:r>
              <a:rPr sz="1650" b="1" spc="-70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to</a:t>
            </a:r>
            <a:r>
              <a:rPr sz="1650" b="1" spc="-70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and</a:t>
            </a:r>
            <a:r>
              <a:rPr sz="1650" b="1" spc="-75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how</a:t>
            </a:r>
            <a:r>
              <a:rPr sz="1650" b="1" spc="-70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they</a:t>
            </a:r>
            <a:r>
              <a:rPr sz="1650" b="1" spc="-70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will</a:t>
            </a:r>
            <a:r>
              <a:rPr sz="1650" b="1" spc="-70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do</a:t>
            </a:r>
            <a:r>
              <a:rPr sz="1650" b="1" spc="-70" dirty="0">
                <a:latin typeface="FrutigerLTPro-Bold"/>
                <a:cs typeface="FrutigerLTPro-Bold"/>
              </a:rPr>
              <a:t> </a:t>
            </a:r>
            <a:r>
              <a:rPr sz="1650" b="1" spc="-20" dirty="0">
                <a:latin typeface="FrutigerLTPro-Bold"/>
                <a:cs typeface="FrutigerLTPro-Bold"/>
              </a:rPr>
              <a:t>this</a:t>
            </a:r>
            <a:endParaRPr sz="1650" dirty="0">
              <a:latin typeface="FrutigerLTPro-Bold"/>
              <a:cs typeface="FrutigerLTPro-Bold"/>
            </a:endParaRPr>
          </a:p>
          <a:p>
            <a:pPr marL="400050" marR="657225" indent="-387985" algn="just">
              <a:lnSpc>
                <a:spcPct val="124900"/>
              </a:lnSpc>
              <a:spcBef>
                <a:spcPts val="700"/>
              </a:spcBef>
            </a:pPr>
            <a:r>
              <a:rPr sz="1650" dirty="0">
                <a:solidFill>
                  <a:srgbClr val="41B6E6"/>
                </a:solidFill>
                <a:latin typeface="Myriad Pro"/>
                <a:cs typeface="Myriad Pro"/>
              </a:rPr>
              <a:t>+</a:t>
            </a:r>
            <a:r>
              <a:rPr lang="en-GB" sz="1650" spc="280" dirty="0">
                <a:solidFill>
                  <a:srgbClr val="41B6E6"/>
                </a:solidFill>
                <a:latin typeface="Myriad Pro"/>
                <a:cs typeface="Myriad Pro"/>
              </a:rPr>
              <a:t>  </a:t>
            </a:r>
            <a:r>
              <a:rPr sz="1650" spc="280" dirty="0">
                <a:solidFill>
                  <a:srgbClr val="41B6E6"/>
                </a:solidFill>
                <a:latin typeface="Myriad Pro"/>
                <a:cs typeface="Myriad Pro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Outcomes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are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collected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in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ESR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or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similar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employee </a:t>
            </a:r>
            <a:r>
              <a:rPr sz="1650" dirty="0">
                <a:latin typeface="FrutigerLTPro-Roman"/>
                <a:cs typeface="FrutigerLTPro-Roman"/>
              </a:rPr>
              <a:t>or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learning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management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system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used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build </a:t>
            </a:r>
            <a:r>
              <a:rPr sz="1650" spc="-20" dirty="0">
                <a:latin typeface="FrutigerLTPro-Roman"/>
                <a:cs typeface="FrutigerLTPro-Roman"/>
              </a:rPr>
              <a:t>resourcing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pipelines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development</a:t>
            </a:r>
            <a:r>
              <a:rPr sz="1650" spc="-4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offers</a:t>
            </a:r>
            <a:endParaRPr sz="1650" dirty="0">
              <a:latin typeface="FrutigerLTPro-Roman"/>
              <a:cs typeface="FrutigerLTPro-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33930" y="0"/>
            <a:ext cx="11970385" cy="11308715"/>
          </a:xfrm>
          <a:custGeom>
            <a:avLst/>
            <a:gdLst/>
            <a:ahLst/>
            <a:cxnLst/>
            <a:rect l="l" t="t" r="r" b="b"/>
            <a:pathLst>
              <a:path w="11970385" h="11308715">
                <a:moveTo>
                  <a:pt x="11970168" y="0"/>
                </a:moveTo>
                <a:lnTo>
                  <a:pt x="3035868" y="0"/>
                </a:lnTo>
                <a:lnTo>
                  <a:pt x="2996468" y="64936"/>
                </a:lnTo>
                <a:lnTo>
                  <a:pt x="2943579" y="152975"/>
                </a:lnTo>
                <a:lnTo>
                  <a:pt x="2890996" y="241437"/>
                </a:lnTo>
                <a:lnTo>
                  <a:pt x="2838712" y="330302"/>
                </a:lnTo>
                <a:lnTo>
                  <a:pt x="2786721" y="419551"/>
                </a:lnTo>
                <a:lnTo>
                  <a:pt x="2735017" y="509163"/>
                </a:lnTo>
                <a:lnTo>
                  <a:pt x="2683595" y="599121"/>
                </a:lnTo>
                <a:lnTo>
                  <a:pt x="2632447" y="689403"/>
                </a:lnTo>
                <a:lnTo>
                  <a:pt x="2581567" y="779990"/>
                </a:lnTo>
                <a:lnTo>
                  <a:pt x="2530950" y="870864"/>
                </a:lnTo>
                <a:lnTo>
                  <a:pt x="2480589" y="962004"/>
                </a:lnTo>
                <a:lnTo>
                  <a:pt x="2430478" y="1053390"/>
                </a:lnTo>
                <a:lnTo>
                  <a:pt x="2355767" y="1190890"/>
                </a:lnTo>
                <a:lnTo>
                  <a:pt x="2281583" y="1328835"/>
                </a:lnTo>
                <a:lnTo>
                  <a:pt x="2207906" y="1467160"/>
                </a:lnTo>
                <a:lnTo>
                  <a:pt x="2134716" y="1605798"/>
                </a:lnTo>
                <a:lnTo>
                  <a:pt x="2037848" y="1791022"/>
                </a:lnTo>
                <a:lnTo>
                  <a:pt x="1941757" y="1976531"/>
                </a:lnTo>
                <a:lnTo>
                  <a:pt x="1822661" y="2208577"/>
                </a:lnTo>
                <a:lnTo>
                  <a:pt x="1681111" y="2486865"/>
                </a:lnTo>
                <a:lnTo>
                  <a:pt x="1080970" y="3678141"/>
                </a:lnTo>
                <a:lnTo>
                  <a:pt x="921909" y="3991138"/>
                </a:lnTo>
                <a:lnTo>
                  <a:pt x="808653" y="4211770"/>
                </a:lnTo>
                <a:lnTo>
                  <a:pt x="771888" y="4283702"/>
                </a:lnTo>
                <a:lnTo>
                  <a:pt x="736035" y="4355210"/>
                </a:lnTo>
                <a:lnTo>
                  <a:pt x="701089" y="4426297"/>
                </a:lnTo>
                <a:lnTo>
                  <a:pt x="667047" y="4496965"/>
                </a:lnTo>
                <a:lnTo>
                  <a:pt x="633904" y="4567214"/>
                </a:lnTo>
                <a:lnTo>
                  <a:pt x="601657" y="4637046"/>
                </a:lnTo>
                <a:lnTo>
                  <a:pt x="570302" y="4706464"/>
                </a:lnTo>
                <a:lnTo>
                  <a:pt x="539835" y="4775470"/>
                </a:lnTo>
                <a:lnTo>
                  <a:pt x="510251" y="4844064"/>
                </a:lnTo>
                <a:lnTo>
                  <a:pt x="481547" y="4912249"/>
                </a:lnTo>
                <a:lnTo>
                  <a:pt x="453718" y="4980027"/>
                </a:lnTo>
                <a:lnTo>
                  <a:pt x="426762" y="5047399"/>
                </a:lnTo>
                <a:lnTo>
                  <a:pt x="400672" y="5114367"/>
                </a:lnTo>
                <a:lnTo>
                  <a:pt x="375447" y="5180933"/>
                </a:lnTo>
                <a:lnTo>
                  <a:pt x="351081" y="5247099"/>
                </a:lnTo>
                <a:lnTo>
                  <a:pt x="327571" y="5312866"/>
                </a:lnTo>
                <a:lnTo>
                  <a:pt x="304913" y="5378237"/>
                </a:lnTo>
                <a:lnTo>
                  <a:pt x="283102" y="5443212"/>
                </a:lnTo>
                <a:lnTo>
                  <a:pt x="262135" y="5507794"/>
                </a:lnTo>
                <a:lnTo>
                  <a:pt x="242007" y="5571985"/>
                </a:lnTo>
                <a:lnTo>
                  <a:pt x="222715" y="5635786"/>
                </a:lnTo>
                <a:lnTo>
                  <a:pt x="204255" y="5699199"/>
                </a:lnTo>
                <a:lnTo>
                  <a:pt x="186623" y="5762226"/>
                </a:lnTo>
                <a:lnTo>
                  <a:pt x="169814" y="5824869"/>
                </a:lnTo>
                <a:lnTo>
                  <a:pt x="153824" y="5887129"/>
                </a:lnTo>
                <a:lnTo>
                  <a:pt x="138651" y="5949008"/>
                </a:lnTo>
                <a:lnTo>
                  <a:pt x="124289" y="6010508"/>
                </a:lnTo>
                <a:lnTo>
                  <a:pt x="110734" y="6071631"/>
                </a:lnTo>
                <a:lnTo>
                  <a:pt x="97984" y="6132379"/>
                </a:lnTo>
                <a:lnTo>
                  <a:pt x="86032" y="6192753"/>
                </a:lnTo>
                <a:lnTo>
                  <a:pt x="74877" y="6252755"/>
                </a:lnTo>
                <a:lnTo>
                  <a:pt x="64513" y="6312386"/>
                </a:lnTo>
                <a:lnTo>
                  <a:pt x="54937" y="6371650"/>
                </a:lnTo>
                <a:lnTo>
                  <a:pt x="46144" y="6430547"/>
                </a:lnTo>
                <a:lnTo>
                  <a:pt x="38131" y="6489079"/>
                </a:lnTo>
                <a:lnTo>
                  <a:pt x="30894" y="6547248"/>
                </a:lnTo>
                <a:lnTo>
                  <a:pt x="24428" y="6605055"/>
                </a:lnTo>
                <a:lnTo>
                  <a:pt x="18730" y="6662503"/>
                </a:lnTo>
                <a:lnTo>
                  <a:pt x="13795" y="6719594"/>
                </a:lnTo>
                <a:lnTo>
                  <a:pt x="9620" y="6776329"/>
                </a:lnTo>
                <a:lnTo>
                  <a:pt x="6201" y="6832709"/>
                </a:lnTo>
                <a:lnTo>
                  <a:pt x="3533" y="6888737"/>
                </a:lnTo>
                <a:lnTo>
                  <a:pt x="1613" y="6944414"/>
                </a:lnTo>
                <a:lnTo>
                  <a:pt x="436" y="6999743"/>
                </a:lnTo>
                <a:lnTo>
                  <a:pt x="0" y="7054725"/>
                </a:lnTo>
                <a:lnTo>
                  <a:pt x="298" y="7109361"/>
                </a:lnTo>
                <a:lnTo>
                  <a:pt x="1328" y="7163654"/>
                </a:lnTo>
                <a:lnTo>
                  <a:pt x="3086" y="7217605"/>
                </a:lnTo>
                <a:lnTo>
                  <a:pt x="5568" y="7271216"/>
                </a:lnTo>
                <a:lnTo>
                  <a:pt x="8769" y="7324489"/>
                </a:lnTo>
                <a:lnTo>
                  <a:pt x="12685" y="7377425"/>
                </a:lnTo>
                <a:lnTo>
                  <a:pt x="17313" y="7430027"/>
                </a:lnTo>
                <a:lnTo>
                  <a:pt x="22649" y="7482296"/>
                </a:lnTo>
                <a:lnTo>
                  <a:pt x="28688" y="7534234"/>
                </a:lnTo>
                <a:lnTo>
                  <a:pt x="35427" y="7585843"/>
                </a:lnTo>
                <a:lnTo>
                  <a:pt x="42862" y="7637124"/>
                </a:lnTo>
                <a:lnTo>
                  <a:pt x="50988" y="7688080"/>
                </a:lnTo>
                <a:lnTo>
                  <a:pt x="59801" y="7738711"/>
                </a:lnTo>
                <a:lnTo>
                  <a:pt x="69298" y="7789021"/>
                </a:lnTo>
                <a:lnTo>
                  <a:pt x="79475" y="7839010"/>
                </a:lnTo>
                <a:lnTo>
                  <a:pt x="90327" y="7888680"/>
                </a:lnTo>
                <a:lnTo>
                  <a:pt x="101851" y="7938033"/>
                </a:lnTo>
                <a:lnTo>
                  <a:pt x="114042" y="7987072"/>
                </a:lnTo>
                <a:lnTo>
                  <a:pt x="126897" y="8035797"/>
                </a:lnTo>
                <a:lnTo>
                  <a:pt x="140412" y="8084210"/>
                </a:lnTo>
                <a:lnTo>
                  <a:pt x="154582" y="8132314"/>
                </a:lnTo>
                <a:lnTo>
                  <a:pt x="169403" y="8180110"/>
                </a:lnTo>
                <a:lnTo>
                  <a:pt x="184872" y="8227599"/>
                </a:lnTo>
                <a:lnTo>
                  <a:pt x="200985" y="8274784"/>
                </a:lnTo>
                <a:lnTo>
                  <a:pt x="217737" y="8321667"/>
                </a:lnTo>
                <a:lnTo>
                  <a:pt x="235125" y="8368248"/>
                </a:lnTo>
                <a:lnTo>
                  <a:pt x="253144" y="8414531"/>
                </a:lnTo>
                <a:lnTo>
                  <a:pt x="271791" y="8460516"/>
                </a:lnTo>
                <a:lnTo>
                  <a:pt x="291061" y="8506206"/>
                </a:lnTo>
                <a:lnTo>
                  <a:pt x="310951" y="8551602"/>
                </a:lnTo>
                <a:lnTo>
                  <a:pt x="331457" y="8596706"/>
                </a:lnTo>
                <a:lnTo>
                  <a:pt x="352573" y="8641519"/>
                </a:lnTo>
                <a:lnTo>
                  <a:pt x="374298" y="8686044"/>
                </a:lnTo>
                <a:lnTo>
                  <a:pt x="396626" y="8730283"/>
                </a:lnTo>
                <a:lnTo>
                  <a:pt x="419553" y="8774237"/>
                </a:lnTo>
                <a:lnTo>
                  <a:pt x="443076" y="8817907"/>
                </a:lnTo>
                <a:lnTo>
                  <a:pt x="467191" y="8861296"/>
                </a:lnTo>
                <a:lnTo>
                  <a:pt x="491893" y="8904406"/>
                </a:lnTo>
                <a:lnTo>
                  <a:pt x="517178" y="8947238"/>
                </a:lnTo>
                <a:lnTo>
                  <a:pt x="543043" y="8989794"/>
                </a:lnTo>
                <a:lnTo>
                  <a:pt x="569484" y="9032075"/>
                </a:lnTo>
                <a:lnTo>
                  <a:pt x="596496" y="9074085"/>
                </a:lnTo>
                <a:lnTo>
                  <a:pt x="624075" y="9115823"/>
                </a:lnTo>
                <a:lnTo>
                  <a:pt x="652218" y="9157293"/>
                </a:lnTo>
                <a:lnTo>
                  <a:pt x="680921" y="9198495"/>
                </a:lnTo>
                <a:lnTo>
                  <a:pt x="710179" y="9239432"/>
                </a:lnTo>
                <a:lnTo>
                  <a:pt x="739988" y="9280106"/>
                </a:lnTo>
                <a:lnTo>
                  <a:pt x="770345" y="9320518"/>
                </a:lnTo>
                <a:lnTo>
                  <a:pt x="801246" y="9360669"/>
                </a:lnTo>
                <a:lnTo>
                  <a:pt x="832686" y="9400563"/>
                </a:lnTo>
                <a:lnTo>
                  <a:pt x="864661" y="9440200"/>
                </a:lnTo>
                <a:lnTo>
                  <a:pt x="897168" y="9479582"/>
                </a:lnTo>
                <a:lnTo>
                  <a:pt x="930202" y="9518711"/>
                </a:lnTo>
                <a:lnTo>
                  <a:pt x="963760" y="9557590"/>
                </a:lnTo>
                <a:lnTo>
                  <a:pt x="997837" y="9596218"/>
                </a:lnTo>
                <a:lnTo>
                  <a:pt x="1032430" y="9634600"/>
                </a:lnTo>
                <a:lnTo>
                  <a:pt x="1067534" y="9672735"/>
                </a:lnTo>
                <a:lnTo>
                  <a:pt x="1103146" y="9710627"/>
                </a:lnTo>
                <a:lnTo>
                  <a:pt x="1139261" y="9748276"/>
                </a:lnTo>
                <a:lnTo>
                  <a:pt x="1175876" y="9785684"/>
                </a:lnTo>
                <a:lnTo>
                  <a:pt x="1212986" y="9822854"/>
                </a:lnTo>
                <a:lnTo>
                  <a:pt x="1250588" y="9859787"/>
                </a:lnTo>
                <a:lnTo>
                  <a:pt x="1288677" y="9896485"/>
                </a:lnTo>
                <a:lnTo>
                  <a:pt x="1327249" y="9932950"/>
                </a:lnTo>
                <a:lnTo>
                  <a:pt x="1366301" y="9969183"/>
                </a:lnTo>
                <a:lnTo>
                  <a:pt x="1405828" y="10005186"/>
                </a:lnTo>
                <a:lnTo>
                  <a:pt x="1445827" y="10040961"/>
                </a:lnTo>
                <a:lnTo>
                  <a:pt x="1486294" y="10076509"/>
                </a:lnTo>
                <a:lnTo>
                  <a:pt x="1527223" y="10111834"/>
                </a:lnTo>
                <a:lnTo>
                  <a:pt x="1568612" y="10146935"/>
                </a:lnTo>
                <a:lnTo>
                  <a:pt x="1610457" y="10181816"/>
                </a:lnTo>
                <a:lnTo>
                  <a:pt x="1652753" y="10216477"/>
                </a:lnTo>
                <a:lnTo>
                  <a:pt x="1695496" y="10250921"/>
                </a:lnTo>
                <a:lnTo>
                  <a:pt x="1738683" y="10285149"/>
                </a:lnTo>
                <a:lnTo>
                  <a:pt x="1782310" y="10319164"/>
                </a:lnTo>
                <a:lnTo>
                  <a:pt x="1826371" y="10352966"/>
                </a:lnTo>
                <a:lnTo>
                  <a:pt x="1870864" y="10386558"/>
                </a:lnTo>
                <a:lnTo>
                  <a:pt x="1915785" y="10419942"/>
                </a:lnTo>
                <a:lnTo>
                  <a:pt x="1961129" y="10453119"/>
                </a:lnTo>
                <a:lnTo>
                  <a:pt x="2006892" y="10486091"/>
                </a:lnTo>
                <a:lnTo>
                  <a:pt x="2053071" y="10518859"/>
                </a:lnTo>
                <a:lnTo>
                  <a:pt x="2099661" y="10551427"/>
                </a:lnTo>
                <a:lnTo>
                  <a:pt x="2146659" y="10583794"/>
                </a:lnTo>
                <a:lnTo>
                  <a:pt x="2241860" y="10647938"/>
                </a:lnTo>
                <a:lnTo>
                  <a:pt x="2338644" y="10711304"/>
                </a:lnTo>
                <a:lnTo>
                  <a:pt x="2436976" y="10773907"/>
                </a:lnTo>
                <a:lnTo>
                  <a:pt x="2536827" y="10835762"/>
                </a:lnTo>
                <a:lnTo>
                  <a:pt x="2638162" y="10896882"/>
                </a:lnTo>
                <a:lnTo>
                  <a:pt x="2740952" y="10957281"/>
                </a:lnTo>
                <a:lnTo>
                  <a:pt x="2845163" y="11016974"/>
                </a:lnTo>
                <a:lnTo>
                  <a:pt x="2950763" y="11075976"/>
                </a:lnTo>
                <a:lnTo>
                  <a:pt x="3057721" y="11134299"/>
                </a:lnTo>
                <a:lnTo>
                  <a:pt x="3220633" y="11220544"/>
                </a:lnTo>
                <a:lnTo>
                  <a:pt x="3392838" y="11308556"/>
                </a:lnTo>
                <a:lnTo>
                  <a:pt x="11970168" y="11308556"/>
                </a:lnTo>
                <a:lnTo>
                  <a:pt x="11970168" y="0"/>
                </a:lnTo>
                <a:close/>
              </a:path>
            </a:pathLst>
          </a:custGeom>
          <a:solidFill>
            <a:srgbClr val="ECF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74573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74573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78827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78827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hlinkClick r:id="rId2" action="ppaction://hlinksldjump"/>
          </p:cNvPr>
          <p:cNvSpPr/>
          <p:nvPr/>
        </p:nvSpPr>
        <p:spPr>
          <a:xfrm>
            <a:off x="18917873" y="10427830"/>
            <a:ext cx="200025" cy="156845"/>
          </a:xfrm>
          <a:custGeom>
            <a:avLst/>
            <a:gdLst/>
            <a:ahLst/>
            <a:cxnLst/>
            <a:rect l="l" t="t" r="r" b="b"/>
            <a:pathLst>
              <a:path w="200025" h="156845">
                <a:moveTo>
                  <a:pt x="0" y="0"/>
                </a:moveTo>
                <a:lnTo>
                  <a:pt x="0" y="156435"/>
                </a:lnTo>
                <a:lnTo>
                  <a:pt x="199543" y="156435"/>
                </a:lnTo>
                <a:lnTo>
                  <a:pt x="199543" y="0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76547" y="10322759"/>
            <a:ext cx="282575" cy="141605"/>
          </a:xfrm>
          <a:custGeom>
            <a:avLst/>
            <a:gdLst/>
            <a:ahLst/>
            <a:cxnLst/>
            <a:rect l="l" t="t" r="r" b="b"/>
            <a:pathLst>
              <a:path w="282575" h="141604">
                <a:moveTo>
                  <a:pt x="282200" y="141105"/>
                </a:moveTo>
                <a:lnTo>
                  <a:pt x="141095" y="0"/>
                </a:lnTo>
                <a:lnTo>
                  <a:pt x="0" y="141105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972481" y="10232062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972481" y="10232062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477650"/>
                </a:move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>
            <a:hlinkClick r:id="" action="ppaction://hlinkshowjump?jump=previousslid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2552" y="10365995"/>
            <a:ext cx="230072" cy="20978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8176737" y="1023206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76737" y="1023206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>
            <a:hlinkClick r:id="" action="ppaction://hlinkshowjump?jump=nextslide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04233" y="10365995"/>
            <a:ext cx="230072" cy="20978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7649896" y="10334275"/>
            <a:ext cx="3302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>
              <a:lnSpc>
                <a:spcPts val="2080"/>
              </a:lnSpc>
            </a:pPr>
            <a:fld id="{81D60167-4931-47E6-BA6A-407CBD079E47}" type="slidenum">
              <a:rPr spc="-25" dirty="0"/>
              <a:pPr marL="38100" algn="ctr">
                <a:lnSpc>
                  <a:spcPts val="2080"/>
                </a:lnSpc>
              </a:pPr>
              <a:t>4</a:t>
            </a:fld>
            <a:endParaRPr spc="-25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BD80027-CE94-A4F0-AF5C-A885E3A4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3387" y="1500442"/>
            <a:ext cx="9984442" cy="79851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718" y="0"/>
            <a:ext cx="20008215" cy="11330940"/>
            <a:chOff x="118718" y="0"/>
            <a:chExt cx="20008215" cy="11330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9414" y="0"/>
              <a:ext cx="14064675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8718" y="5557"/>
              <a:ext cx="14467205" cy="11303000"/>
            </a:xfrm>
            <a:custGeom>
              <a:avLst/>
              <a:gdLst/>
              <a:ahLst/>
              <a:cxnLst/>
              <a:rect l="l" t="t" r="r" b="b"/>
              <a:pathLst>
                <a:path w="14467205" h="11303000">
                  <a:moveTo>
                    <a:pt x="12632530" y="0"/>
                  </a:moveTo>
                  <a:lnTo>
                    <a:pt x="49676" y="0"/>
                  </a:lnTo>
                  <a:lnTo>
                    <a:pt x="46525" y="12700"/>
                  </a:lnTo>
                  <a:lnTo>
                    <a:pt x="35794" y="63500"/>
                  </a:lnTo>
                  <a:lnTo>
                    <a:pt x="25204" y="114300"/>
                  </a:lnTo>
                  <a:lnTo>
                    <a:pt x="14754" y="165100"/>
                  </a:lnTo>
                  <a:lnTo>
                    <a:pt x="4442" y="215900"/>
                  </a:lnTo>
                  <a:lnTo>
                    <a:pt x="0" y="241300"/>
                  </a:lnTo>
                  <a:lnTo>
                    <a:pt x="0" y="10528300"/>
                  </a:lnTo>
                  <a:lnTo>
                    <a:pt x="20137" y="10566400"/>
                  </a:lnTo>
                  <a:lnTo>
                    <a:pt x="41075" y="10617200"/>
                  </a:lnTo>
                  <a:lnTo>
                    <a:pt x="62420" y="10655300"/>
                  </a:lnTo>
                  <a:lnTo>
                    <a:pt x="84175" y="10706100"/>
                  </a:lnTo>
                  <a:lnTo>
                    <a:pt x="106343" y="10744200"/>
                  </a:lnTo>
                  <a:lnTo>
                    <a:pt x="128928" y="10782300"/>
                  </a:lnTo>
                  <a:lnTo>
                    <a:pt x="151932" y="10833100"/>
                  </a:lnTo>
                  <a:lnTo>
                    <a:pt x="175358" y="10871200"/>
                  </a:lnTo>
                  <a:lnTo>
                    <a:pt x="199209" y="10909300"/>
                  </a:lnTo>
                  <a:lnTo>
                    <a:pt x="223488" y="10960100"/>
                  </a:lnTo>
                  <a:lnTo>
                    <a:pt x="248198" y="10998200"/>
                  </a:lnTo>
                  <a:lnTo>
                    <a:pt x="273343" y="11036300"/>
                  </a:lnTo>
                  <a:lnTo>
                    <a:pt x="298924" y="11074400"/>
                  </a:lnTo>
                  <a:lnTo>
                    <a:pt x="324945" y="11125200"/>
                  </a:lnTo>
                  <a:lnTo>
                    <a:pt x="351409" y="11163300"/>
                  </a:lnTo>
                  <a:lnTo>
                    <a:pt x="378319" y="11201400"/>
                  </a:lnTo>
                  <a:lnTo>
                    <a:pt x="405678" y="11239500"/>
                  </a:lnTo>
                  <a:lnTo>
                    <a:pt x="433489" y="11277600"/>
                  </a:lnTo>
                  <a:lnTo>
                    <a:pt x="458067" y="11303000"/>
                  </a:lnTo>
                  <a:lnTo>
                    <a:pt x="12422452" y="11303000"/>
                  </a:lnTo>
                  <a:lnTo>
                    <a:pt x="12454983" y="11290300"/>
                  </a:lnTo>
                  <a:lnTo>
                    <a:pt x="12564509" y="11214100"/>
                  </a:lnTo>
                  <a:lnTo>
                    <a:pt x="12636195" y="11163300"/>
                  </a:lnTo>
                  <a:lnTo>
                    <a:pt x="12695000" y="11112500"/>
                  </a:lnTo>
                  <a:lnTo>
                    <a:pt x="12724117" y="11099800"/>
                  </a:lnTo>
                  <a:lnTo>
                    <a:pt x="12810312" y="11023600"/>
                  </a:lnTo>
                  <a:lnTo>
                    <a:pt x="12838654" y="11010900"/>
                  </a:lnTo>
                  <a:lnTo>
                    <a:pt x="12922491" y="10934700"/>
                  </a:lnTo>
                  <a:lnTo>
                    <a:pt x="12977380" y="10883900"/>
                  </a:lnTo>
                  <a:lnTo>
                    <a:pt x="13031454" y="10833100"/>
                  </a:lnTo>
                  <a:lnTo>
                    <a:pt x="13084703" y="10782300"/>
                  </a:lnTo>
                  <a:lnTo>
                    <a:pt x="13137117" y="10731500"/>
                  </a:lnTo>
                  <a:lnTo>
                    <a:pt x="13188685" y="10680700"/>
                  </a:lnTo>
                  <a:lnTo>
                    <a:pt x="13239397" y="10629900"/>
                  </a:lnTo>
                  <a:lnTo>
                    <a:pt x="13289242" y="10579100"/>
                  </a:lnTo>
                  <a:lnTo>
                    <a:pt x="13338211" y="10515600"/>
                  </a:lnTo>
                  <a:lnTo>
                    <a:pt x="13386293" y="10464800"/>
                  </a:lnTo>
                  <a:lnTo>
                    <a:pt x="13409997" y="10439400"/>
                  </a:lnTo>
                  <a:lnTo>
                    <a:pt x="13433477" y="10414000"/>
                  </a:lnTo>
                  <a:lnTo>
                    <a:pt x="13456729" y="10375900"/>
                  </a:lnTo>
                  <a:lnTo>
                    <a:pt x="13479752" y="10350500"/>
                  </a:lnTo>
                  <a:lnTo>
                    <a:pt x="13502547" y="10325100"/>
                  </a:lnTo>
                  <a:lnTo>
                    <a:pt x="13525110" y="10287000"/>
                  </a:lnTo>
                  <a:lnTo>
                    <a:pt x="13547441" y="10261600"/>
                  </a:lnTo>
                  <a:lnTo>
                    <a:pt x="13569539" y="10236200"/>
                  </a:lnTo>
                  <a:lnTo>
                    <a:pt x="13591401" y="10198100"/>
                  </a:lnTo>
                  <a:lnTo>
                    <a:pt x="13613028" y="10172700"/>
                  </a:lnTo>
                  <a:lnTo>
                    <a:pt x="13634417" y="10134600"/>
                  </a:lnTo>
                  <a:lnTo>
                    <a:pt x="13655568" y="10109200"/>
                  </a:lnTo>
                  <a:lnTo>
                    <a:pt x="13676479" y="10071100"/>
                  </a:lnTo>
                  <a:lnTo>
                    <a:pt x="13697148" y="10045700"/>
                  </a:lnTo>
                  <a:lnTo>
                    <a:pt x="13717575" y="10007600"/>
                  </a:lnTo>
                  <a:lnTo>
                    <a:pt x="13737758" y="9982200"/>
                  </a:lnTo>
                  <a:lnTo>
                    <a:pt x="13757695" y="9944100"/>
                  </a:lnTo>
                  <a:lnTo>
                    <a:pt x="13777387" y="9918700"/>
                  </a:lnTo>
                  <a:lnTo>
                    <a:pt x="13796830" y="9880600"/>
                  </a:lnTo>
                  <a:lnTo>
                    <a:pt x="13816025" y="9855200"/>
                  </a:lnTo>
                  <a:lnTo>
                    <a:pt x="13834969" y="9817100"/>
                  </a:lnTo>
                  <a:lnTo>
                    <a:pt x="13853661" y="9779000"/>
                  </a:lnTo>
                  <a:lnTo>
                    <a:pt x="13872100" y="9753600"/>
                  </a:lnTo>
                  <a:lnTo>
                    <a:pt x="13890285" y="9715500"/>
                  </a:lnTo>
                  <a:lnTo>
                    <a:pt x="13908215" y="9677400"/>
                  </a:lnTo>
                  <a:lnTo>
                    <a:pt x="13925887" y="9639300"/>
                  </a:lnTo>
                  <a:lnTo>
                    <a:pt x="13943302" y="9613900"/>
                  </a:lnTo>
                  <a:lnTo>
                    <a:pt x="13960457" y="9575800"/>
                  </a:lnTo>
                  <a:lnTo>
                    <a:pt x="13977351" y="9537700"/>
                  </a:lnTo>
                  <a:lnTo>
                    <a:pt x="13993983" y="9499600"/>
                  </a:lnTo>
                  <a:lnTo>
                    <a:pt x="14010352" y="9461500"/>
                  </a:lnTo>
                  <a:lnTo>
                    <a:pt x="14026456" y="9423400"/>
                  </a:lnTo>
                  <a:lnTo>
                    <a:pt x="14042294" y="9385300"/>
                  </a:lnTo>
                  <a:lnTo>
                    <a:pt x="14057865" y="9359900"/>
                  </a:lnTo>
                  <a:lnTo>
                    <a:pt x="14073168" y="9321800"/>
                  </a:lnTo>
                  <a:lnTo>
                    <a:pt x="14088200" y="9283700"/>
                  </a:lnTo>
                  <a:lnTo>
                    <a:pt x="14102961" y="9245600"/>
                  </a:lnTo>
                  <a:lnTo>
                    <a:pt x="14117450" y="9207500"/>
                  </a:lnTo>
                  <a:lnTo>
                    <a:pt x="14131665" y="9156700"/>
                  </a:lnTo>
                  <a:lnTo>
                    <a:pt x="14145606" y="9118600"/>
                  </a:lnTo>
                  <a:lnTo>
                    <a:pt x="14159269" y="9080500"/>
                  </a:lnTo>
                  <a:lnTo>
                    <a:pt x="14172655" y="9042400"/>
                  </a:lnTo>
                  <a:lnTo>
                    <a:pt x="14185763" y="9004300"/>
                  </a:lnTo>
                  <a:lnTo>
                    <a:pt x="14198589" y="8966200"/>
                  </a:lnTo>
                  <a:lnTo>
                    <a:pt x="14211135" y="8928100"/>
                  </a:lnTo>
                  <a:lnTo>
                    <a:pt x="14223397" y="8877300"/>
                  </a:lnTo>
                  <a:lnTo>
                    <a:pt x="14235376" y="8839200"/>
                  </a:lnTo>
                  <a:lnTo>
                    <a:pt x="14247069" y="8801100"/>
                  </a:lnTo>
                  <a:lnTo>
                    <a:pt x="14258475" y="8763000"/>
                  </a:lnTo>
                  <a:lnTo>
                    <a:pt x="14269593" y="8712200"/>
                  </a:lnTo>
                  <a:lnTo>
                    <a:pt x="14280422" y="8674100"/>
                  </a:lnTo>
                  <a:lnTo>
                    <a:pt x="14290960" y="8636000"/>
                  </a:lnTo>
                  <a:lnTo>
                    <a:pt x="14301206" y="8585200"/>
                  </a:lnTo>
                  <a:lnTo>
                    <a:pt x="14311159" y="8547100"/>
                  </a:lnTo>
                  <a:lnTo>
                    <a:pt x="14320818" y="8496300"/>
                  </a:lnTo>
                  <a:lnTo>
                    <a:pt x="14330180" y="8458200"/>
                  </a:lnTo>
                  <a:lnTo>
                    <a:pt x="14339246" y="8407400"/>
                  </a:lnTo>
                  <a:lnTo>
                    <a:pt x="14348013" y="8369300"/>
                  </a:lnTo>
                  <a:lnTo>
                    <a:pt x="14356480" y="8318500"/>
                  </a:lnTo>
                  <a:lnTo>
                    <a:pt x="14364647" y="8280400"/>
                  </a:lnTo>
                  <a:lnTo>
                    <a:pt x="14372511" y="8229600"/>
                  </a:lnTo>
                  <a:lnTo>
                    <a:pt x="14380071" y="8191500"/>
                  </a:lnTo>
                  <a:lnTo>
                    <a:pt x="14387327" y="8140700"/>
                  </a:lnTo>
                  <a:lnTo>
                    <a:pt x="14394276" y="8089900"/>
                  </a:lnTo>
                  <a:lnTo>
                    <a:pt x="14400918" y="8051800"/>
                  </a:lnTo>
                  <a:lnTo>
                    <a:pt x="14407251" y="8001000"/>
                  </a:lnTo>
                  <a:lnTo>
                    <a:pt x="14413274" y="7950200"/>
                  </a:lnTo>
                  <a:lnTo>
                    <a:pt x="14418985" y="7899400"/>
                  </a:lnTo>
                  <a:lnTo>
                    <a:pt x="14424384" y="7861300"/>
                  </a:lnTo>
                  <a:lnTo>
                    <a:pt x="14429468" y="7810500"/>
                  </a:lnTo>
                  <a:lnTo>
                    <a:pt x="14434238" y="7759700"/>
                  </a:lnTo>
                  <a:lnTo>
                    <a:pt x="14438691" y="7708900"/>
                  </a:lnTo>
                  <a:lnTo>
                    <a:pt x="14442825" y="7658100"/>
                  </a:lnTo>
                  <a:lnTo>
                    <a:pt x="14446641" y="7607300"/>
                  </a:lnTo>
                  <a:lnTo>
                    <a:pt x="14450136" y="7556500"/>
                  </a:lnTo>
                  <a:lnTo>
                    <a:pt x="14453310" y="7505700"/>
                  </a:lnTo>
                  <a:lnTo>
                    <a:pt x="14456160" y="7454900"/>
                  </a:lnTo>
                  <a:lnTo>
                    <a:pt x="14458686" y="7404100"/>
                  </a:lnTo>
                  <a:lnTo>
                    <a:pt x="14460886" y="7353300"/>
                  </a:lnTo>
                  <a:lnTo>
                    <a:pt x="14462759" y="7302500"/>
                  </a:lnTo>
                  <a:lnTo>
                    <a:pt x="14464304" y="7251700"/>
                  </a:lnTo>
                  <a:lnTo>
                    <a:pt x="14465519" y="7200900"/>
                  </a:lnTo>
                  <a:lnTo>
                    <a:pt x="14466404" y="7150100"/>
                  </a:lnTo>
                  <a:lnTo>
                    <a:pt x="14466956" y="7086600"/>
                  </a:lnTo>
                  <a:lnTo>
                    <a:pt x="14467059" y="6985000"/>
                  </a:lnTo>
                  <a:lnTo>
                    <a:pt x="14466607" y="6934200"/>
                  </a:lnTo>
                  <a:lnTo>
                    <a:pt x="14465817" y="6870700"/>
                  </a:lnTo>
                  <a:lnTo>
                    <a:pt x="14464689" y="6819900"/>
                  </a:lnTo>
                  <a:lnTo>
                    <a:pt x="14461411" y="6705600"/>
                  </a:lnTo>
                  <a:lnTo>
                    <a:pt x="14459259" y="6654800"/>
                  </a:lnTo>
                  <a:lnTo>
                    <a:pt x="14456763" y="6591300"/>
                  </a:lnTo>
                  <a:lnTo>
                    <a:pt x="14453922" y="6540500"/>
                  </a:lnTo>
                  <a:lnTo>
                    <a:pt x="14450735" y="6477000"/>
                  </a:lnTo>
                  <a:lnTo>
                    <a:pt x="14447199" y="6426200"/>
                  </a:lnTo>
                  <a:lnTo>
                    <a:pt x="14443315" y="6362700"/>
                  </a:lnTo>
                  <a:lnTo>
                    <a:pt x="14439080" y="6311900"/>
                  </a:lnTo>
                  <a:lnTo>
                    <a:pt x="14434494" y="6248400"/>
                  </a:lnTo>
                  <a:lnTo>
                    <a:pt x="14429554" y="6184900"/>
                  </a:lnTo>
                  <a:lnTo>
                    <a:pt x="14424261" y="6134100"/>
                  </a:lnTo>
                  <a:lnTo>
                    <a:pt x="14418611" y="6070600"/>
                  </a:lnTo>
                  <a:lnTo>
                    <a:pt x="14412605" y="6007100"/>
                  </a:lnTo>
                  <a:lnTo>
                    <a:pt x="14406241" y="5956300"/>
                  </a:lnTo>
                  <a:lnTo>
                    <a:pt x="14399517" y="5892800"/>
                  </a:lnTo>
                  <a:lnTo>
                    <a:pt x="14392433" y="5829300"/>
                  </a:lnTo>
                  <a:lnTo>
                    <a:pt x="14384986" y="5765800"/>
                  </a:lnTo>
                  <a:lnTo>
                    <a:pt x="14377176" y="5702300"/>
                  </a:lnTo>
                  <a:lnTo>
                    <a:pt x="14369002" y="5638800"/>
                  </a:lnTo>
                  <a:lnTo>
                    <a:pt x="14360461" y="5575300"/>
                  </a:lnTo>
                  <a:lnTo>
                    <a:pt x="14351553" y="5511800"/>
                  </a:lnTo>
                  <a:lnTo>
                    <a:pt x="14342277" y="5448300"/>
                  </a:lnTo>
                  <a:lnTo>
                    <a:pt x="14332631" y="5384800"/>
                  </a:lnTo>
                  <a:lnTo>
                    <a:pt x="14322614" y="5321300"/>
                  </a:lnTo>
                  <a:lnTo>
                    <a:pt x="14312224" y="5257800"/>
                  </a:lnTo>
                  <a:lnTo>
                    <a:pt x="14301460" y="5194300"/>
                  </a:lnTo>
                  <a:lnTo>
                    <a:pt x="14290322" y="5130800"/>
                  </a:lnTo>
                  <a:lnTo>
                    <a:pt x="14278807" y="5067300"/>
                  </a:lnTo>
                  <a:lnTo>
                    <a:pt x="14266914" y="4991100"/>
                  </a:lnTo>
                  <a:lnTo>
                    <a:pt x="14254643" y="4927600"/>
                  </a:lnTo>
                  <a:lnTo>
                    <a:pt x="14241991" y="4864100"/>
                  </a:lnTo>
                  <a:lnTo>
                    <a:pt x="14228958" y="4800600"/>
                  </a:lnTo>
                  <a:lnTo>
                    <a:pt x="14215542" y="4724400"/>
                  </a:lnTo>
                  <a:lnTo>
                    <a:pt x="14201742" y="4660900"/>
                  </a:lnTo>
                  <a:lnTo>
                    <a:pt x="14187556" y="4584700"/>
                  </a:lnTo>
                  <a:lnTo>
                    <a:pt x="14172984" y="4521200"/>
                  </a:lnTo>
                  <a:lnTo>
                    <a:pt x="14158023" y="4445000"/>
                  </a:lnTo>
                  <a:lnTo>
                    <a:pt x="14142673" y="4381500"/>
                  </a:lnTo>
                  <a:lnTo>
                    <a:pt x="14126933" y="4305300"/>
                  </a:lnTo>
                  <a:lnTo>
                    <a:pt x="14110801" y="4241800"/>
                  </a:lnTo>
                  <a:lnTo>
                    <a:pt x="14094275" y="4165600"/>
                  </a:lnTo>
                  <a:lnTo>
                    <a:pt x="14077355" y="4102100"/>
                  </a:lnTo>
                  <a:lnTo>
                    <a:pt x="14061622" y="4025900"/>
                  </a:lnTo>
                  <a:lnTo>
                    <a:pt x="14045629" y="3962400"/>
                  </a:lnTo>
                  <a:lnTo>
                    <a:pt x="14029378" y="3898900"/>
                  </a:lnTo>
                  <a:lnTo>
                    <a:pt x="14012866" y="3835400"/>
                  </a:lnTo>
                  <a:lnTo>
                    <a:pt x="13996095" y="3771900"/>
                  </a:lnTo>
                  <a:lnTo>
                    <a:pt x="13979062" y="3695700"/>
                  </a:lnTo>
                  <a:lnTo>
                    <a:pt x="13961769" y="3632200"/>
                  </a:lnTo>
                  <a:lnTo>
                    <a:pt x="13944215" y="3568700"/>
                  </a:lnTo>
                  <a:lnTo>
                    <a:pt x="13926399" y="3505200"/>
                  </a:lnTo>
                  <a:lnTo>
                    <a:pt x="13908322" y="3441700"/>
                  </a:lnTo>
                  <a:lnTo>
                    <a:pt x="13889982" y="3365500"/>
                  </a:lnTo>
                  <a:lnTo>
                    <a:pt x="13871379" y="3302000"/>
                  </a:lnTo>
                  <a:lnTo>
                    <a:pt x="13852513" y="3238500"/>
                  </a:lnTo>
                  <a:lnTo>
                    <a:pt x="13833384" y="3162300"/>
                  </a:lnTo>
                  <a:lnTo>
                    <a:pt x="13813991" y="3098800"/>
                  </a:lnTo>
                  <a:lnTo>
                    <a:pt x="13794334" y="3035300"/>
                  </a:lnTo>
                  <a:lnTo>
                    <a:pt x="13774413" y="2971800"/>
                  </a:lnTo>
                  <a:lnTo>
                    <a:pt x="13754226" y="2895600"/>
                  </a:lnTo>
                  <a:lnTo>
                    <a:pt x="13733775" y="2832100"/>
                  </a:lnTo>
                  <a:lnTo>
                    <a:pt x="13713057" y="2768600"/>
                  </a:lnTo>
                  <a:lnTo>
                    <a:pt x="13692074" y="2692400"/>
                  </a:lnTo>
                  <a:lnTo>
                    <a:pt x="13670825" y="2628900"/>
                  </a:lnTo>
                  <a:lnTo>
                    <a:pt x="13649309" y="2565400"/>
                  </a:lnTo>
                  <a:lnTo>
                    <a:pt x="13627525" y="2489200"/>
                  </a:lnTo>
                  <a:lnTo>
                    <a:pt x="13605475" y="2425700"/>
                  </a:lnTo>
                  <a:lnTo>
                    <a:pt x="13583156" y="2362200"/>
                  </a:lnTo>
                  <a:lnTo>
                    <a:pt x="13560570" y="2286000"/>
                  </a:lnTo>
                  <a:lnTo>
                    <a:pt x="13537715" y="2222500"/>
                  </a:lnTo>
                  <a:lnTo>
                    <a:pt x="13514591" y="2146300"/>
                  </a:lnTo>
                  <a:lnTo>
                    <a:pt x="13491198" y="2082800"/>
                  </a:lnTo>
                  <a:lnTo>
                    <a:pt x="13467535" y="2019300"/>
                  </a:lnTo>
                  <a:lnTo>
                    <a:pt x="13443603" y="1943100"/>
                  </a:lnTo>
                  <a:lnTo>
                    <a:pt x="13419400" y="1879600"/>
                  </a:lnTo>
                  <a:lnTo>
                    <a:pt x="13394926" y="1816100"/>
                  </a:lnTo>
                  <a:lnTo>
                    <a:pt x="13370181" y="1739900"/>
                  </a:lnTo>
                  <a:lnTo>
                    <a:pt x="13345165" y="1676400"/>
                  </a:lnTo>
                  <a:lnTo>
                    <a:pt x="13319877" y="1612900"/>
                  </a:lnTo>
                  <a:lnTo>
                    <a:pt x="13294317" y="1536700"/>
                  </a:lnTo>
                  <a:lnTo>
                    <a:pt x="13268485" y="1473200"/>
                  </a:lnTo>
                  <a:lnTo>
                    <a:pt x="13242380" y="1409700"/>
                  </a:lnTo>
                  <a:lnTo>
                    <a:pt x="13216001" y="1333500"/>
                  </a:lnTo>
                  <a:lnTo>
                    <a:pt x="13189349" y="1270000"/>
                  </a:lnTo>
                  <a:lnTo>
                    <a:pt x="13162423" y="1206500"/>
                  </a:lnTo>
                  <a:lnTo>
                    <a:pt x="13135222" y="1130300"/>
                  </a:lnTo>
                  <a:lnTo>
                    <a:pt x="13107747" y="1066800"/>
                  </a:lnTo>
                  <a:lnTo>
                    <a:pt x="13079997" y="1003300"/>
                  </a:lnTo>
                  <a:lnTo>
                    <a:pt x="13051971" y="927100"/>
                  </a:lnTo>
                  <a:lnTo>
                    <a:pt x="13023670" y="863600"/>
                  </a:lnTo>
                  <a:lnTo>
                    <a:pt x="12995092" y="800100"/>
                  </a:lnTo>
                  <a:lnTo>
                    <a:pt x="12966238" y="723900"/>
                  </a:lnTo>
                  <a:lnTo>
                    <a:pt x="12937108" y="660400"/>
                  </a:lnTo>
                  <a:lnTo>
                    <a:pt x="12907699" y="596900"/>
                  </a:lnTo>
                  <a:lnTo>
                    <a:pt x="12878014" y="533400"/>
                  </a:lnTo>
                  <a:lnTo>
                    <a:pt x="12848050" y="457200"/>
                  </a:lnTo>
                  <a:lnTo>
                    <a:pt x="12817808" y="393700"/>
                  </a:lnTo>
                  <a:lnTo>
                    <a:pt x="12787287" y="330200"/>
                  </a:lnTo>
                  <a:lnTo>
                    <a:pt x="12756488" y="266700"/>
                  </a:lnTo>
                  <a:lnTo>
                    <a:pt x="12725409" y="190500"/>
                  </a:lnTo>
                  <a:lnTo>
                    <a:pt x="12694050" y="127000"/>
                  </a:lnTo>
                  <a:lnTo>
                    <a:pt x="12662411" y="63500"/>
                  </a:lnTo>
                  <a:lnTo>
                    <a:pt x="12632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8384" y="7229633"/>
              <a:ext cx="7295715" cy="40789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039055" y="10130975"/>
              <a:ext cx="2091055" cy="1177925"/>
            </a:xfrm>
            <a:custGeom>
              <a:avLst/>
              <a:gdLst/>
              <a:ahLst/>
              <a:cxnLst/>
              <a:rect l="l" t="t" r="r" b="b"/>
              <a:pathLst>
                <a:path w="2091055" h="1177925">
                  <a:moveTo>
                    <a:pt x="2090871" y="0"/>
                  </a:moveTo>
                  <a:lnTo>
                    <a:pt x="2051040" y="24015"/>
                  </a:lnTo>
                  <a:lnTo>
                    <a:pt x="1999829" y="53237"/>
                  </a:lnTo>
                  <a:lnTo>
                    <a:pt x="1938244" y="87244"/>
                  </a:lnTo>
                  <a:lnTo>
                    <a:pt x="1903877" y="105910"/>
                  </a:lnTo>
                  <a:lnTo>
                    <a:pt x="1867294" y="125614"/>
                  </a:lnTo>
                  <a:lnTo>
                    <a:pt x="1828621" y="146304"/>
                  </a:lnTo>
                  <a:lnTo>
                    <a:pt x="1787985" y="167926"/>
                  </a:lnTo>
                  <a:lnTo>
                    <a:pt x="1745511" y="190428"/>
                  </a:lnTo>
                  <a:lnTo>
                    <a:pt x="1701326" y="213758"/>
                  </a:lnTo>
                  <a:lnTo>
                    <a:pt x="1655554" y="237861"/>
                  </a:lnTo>
                  <a:lnTo>
                    <a:pt x="1608323" y="262687"/>
                  </a:lnTo>
                  <a:lnTo>
                    <a:pt x="1559758" y="288182"/>
                  </a:lnTo>
                  <a:lnTo>
                    <a:pt x="1509984" y="314293"/>
                  </a:lnTo>
                  <a:lnTo>
                    <a:pt x="1459129" y="340968"/>
                  </a:lnTo>
                  <a:lnTo>
                    <a:pt x="1407317" y="368153"/>
                  </a:lnTo>
                  <a:lnTo>
                    <a:pt x="1354676" y="395797"/>
                  </a:lnTo>
                  <a:lnTo>
                    <a:pt x="1301330" y="423847"/>
                  </a:lnTo>
                  <a:lnTo>
                    <a:pt x="1247406" y="452249"/>
                  </a:lnTo>
                  <a:lnTo>
                    <a:pt x="1193029" y="480951"/>
                  </a:lnTo>
                  <a:lnTo>
                    <a:pt x="1138326" y="509900"/>
                  </a:lnTo>
                  <a:lnTo>
                    <a:pt x="1083422" y="539044"/>
                  </a:lnTo>
                  <a:lnTo>
                    <a:pt x="1028444" y="568330"/>
                  </a:lnTo>
                  <a:lnTo>
                    <a:pt x="973518" y="597705"/>
                  </a:lnTo>
                  <a:lnTo>
                    <a:pt x="918768" y="627117"/>
                  </a:lnTo>
                  <a:lnTo>
                    <a:pt x="864322" y="656512"/>
                  </a:lnTo>
                  <a:lnTo>
                    <a:pt x="810305" y="685839"/>
                  </a:lnTo>
                  <a:lnTo>
                    <a:pt x="756843" y="715043"/>
                  </a:lnTo>
                  <a:lnTo>
                    <a:pt x="704063" y="744073"/>
                  </a:lnTo>
                  <a:lnTo>
                    <a:pt x="652089" y="772876"/>
                  </a:lnTo>
                  <a:lnTo>
                    <a:pt x="601048" y="801399"/>
                  </a:lnTo>
                  <a:lnTo>
                    <a:pt x="551066" y="829590"/>
                  </a:lnTo>
                  <a:lnTo>
                    <a:pt x="502269" y="857395"/>
                  </a:lnTo>
                  <a:lnTo>
                    <a:pt x="454783" y="884762"/>
                  </a:lnTo>
                  <a:lnTo>
                    <a:pt x="408734" y="911639"/>
                  </a:lnTo>
                  <a:lnTo>
                    <a:pt x="364247" y="937972"/>
                  </a:lnTo>
                  <a:lnTo>
                    <a:pt x="321449" y="963708"/>
                  </a:lnTo>
                  <a:lnTo>
                    <a:pt x="280465" y="988796"/>
                  </a:lnTo>
                  <a:lnTo>
                    <a:pt x="241422" y="1013183"/>
                  </a:lnTo>
                  <a:lnTo>
                    <a:pt x="204445" y="1036814"/>
                  </a:lnTo>
                  <a:lnTo>
                    <a:pt x="169660" y="1059639"/>
                  </a:lnTo>
                  <a:lnTo>
                    <a:pt x="137194" y="1081604"/>
                  </a:lnTo>
                  <a:lnTo>
                    <a:pt x="60963" y="1135410"/>
                  </a:lnTo>
                  <a:lnTo>
                    <a:pt x="14781" y="1167512"/>
                  </a:lnTo>
                  <a:lnTo>
                    <a:pt x="0" y="1177580"/>
                  </a:lnTo>
                </a:path>
              </a:pathLst>
            </a:custGeom>
            <a:ln w="439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7039" y="5761610"/>
              <a:ext cx="3991610" cy="2065020"/>
            </a:xfrm>
            <a:custGeom>
              <a:avLst/>
              <a:gdLst/>
              <a:ahLst/>
              <a:cxnLst/>
              <a:rect l="l" t="t" r="r" b="b"/>
              <a:pathLst>
                <a:path w="3991610" h="2065020">
                  <a:moveTo>
                    <a:pt x="3725666" y="0"/>
                  </a:moveTo>
                  <a:lnTo>
                    <a:pt x="265426" y="0"/>
                  </a:lnTo>
                  <a:lnTo>
                    <a:pt x="217715" y="4276"/>
                  </a:lnTo>
                  <a:lnTo>
                    <a:pt x="172810" y="16606"/>
                  </a:lnTo>
                  <a:lnTo>
                    <a:pt x="131460" y="36240"/>
                  </a:lnTo>
                  <a:lnTo>
                    <a:pt x="94414" y="62428"/>
                  </a:lnTo>
                  <a:lnTo>
                    <a:pt x="62424" y="94421"/>
                  </a:lnTo>
                  <a:lnTo>
                    <a:pt x="36238" y="131467"/>
                  </a:lnTo>
                  <a:lnTo>
                    <a:pt x="16605" y="172819"/>
                  </a:lnTo>
                  <a:lnTo>
                    <a:pt x="4276" y="217725"/>
                  </a:lnTo>
                  <a:lnTo>
                    <a:pt x="0" y="265436"/>
                  </a:lnTo>
                  <a:lnTo>
                    <a:pt x="0" y="1799442"/>
                  </a:lnTo>
                  <a:lnTo>
                    <a:pt x="4276" y="1847153"/>
                  </a:lnTo>
                  <a:lnTo>
                    <a:pt x="16605" y="1892059"/>
                  </a:lnTo>
                  <a:lnTo>
                    <a:pt x="36238" y="1933409"/>
                  </a:lnTo>
                  <a:lnTo>
                    <a:pt x="62424" y="1970454"/>
                  </a:lnTo>
                  <a:lnTo>
                    <a:pt x="94414" y="2002444"/>
                  </a:lnTo>
                  <a:lnTo>
                    <a:pt x="131460" y="2028630"/>
                  </a:lnTo>
                  <a:lnTo>
                    <a:pt x="172810" y="2048263"/>
                  </a:lnTo>
                  <a:lnTo>
                    <a:pt x="217715" y="2060592"/>
                  </a:lnTo>
                  <a:lnTo>
                    <a:pt x="265426" y="2064869"/>
                  </a:lnTo>
                  <a:lnTo>
                    <a:pt x="3725666" y="2064869"/>
                  </a:lnTo>
                  <a:lnTo>
                    <a:pt x="3773377" y="2060592"/>
                  </a:lnTo>
                  <a:lnTo>
                    <a:pt x="3818283" y="2048263"/>
                  </a:lnTo>
                  <a:lnTo>
                    <a:pt x="3859633" y="2028630"/>
                  </a:lnTo>
                  <a:lnTo>
                    <a:pt x="3896678" y="2002444"/>
                  </a:lnTo>
                  <a:lnTo>
                    <a:pt x="3928668" y="1970454"/>
                  </a:lnTo>
                  <a:lnTo>
                    <a:pt x="3954854" y="1933409"/>
                  </a:lnTo>
                  <a:lnTo>
                    <a:pt x="3974487" y="1892059"/>
                  </a:lnTo>
                  <a:lnTo>
                    <a:pt x="3986816" y="1847153"/>
                  </a:lnTo>
                  <a:lnTo>
                    <a:pt x="3991093" y="1799442"/>
                  </a:lnTo>
                  <a:lnTo>
                    <a:pt x="3991093" y="265436"/>
                  </a:lnTo>
                  <a:lnTo>
                    <a:pt x="3986816" y="217725"/>
                  </a:lnTo>
                  <a:lnTo>
                    <a:pt x="3974487" y="172819"/>
                  </a:lnTo>
                  <a:lnTo>
                    <a:pt x="3954854" y="131467"/>
                  </a:lnTo>
                  <a:lnTo>
                    <a:pt x="3928668" y="94421"/>
                  </a:lnTo>
                  <a:lnTo>
                    <a:pt x="3896678" y="62428"/>
                  </a:lnTo>
                  <a:lnTo>
                    <a:pt x="3859633" y="36240"/>
                  </a:lnTo>
                  <a:lnTo>
                    <a:pt x="3818283" y="16606"/>
                  </a:lnTo>
                  <a:lnTo>
                    <a:pt x="3773377" y="4276"/>
                  </a:lnTo>
                  <a:lnTo>
                    <a:pt x="3725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7039" y="5761610"/>
              <a:ext cx="3991610" cy="2065020"/>
            </a:xfrm>
            <a:custGeom>
              <a:avLst/>
              <a:gdLst/>
              <a:ahLst/>
              <a:cxnLst/>
              <a:rect l="l" t="t" r="r" b="b"/>
              <a:pathLst>
                <a:path w="3991610" h="2065020">
                  <a:moveTo>
                    <a:pt x="265426" y="0"/>
                  </a:moveTo>
                  <a:lnTo>
                    <a:pt x="217715" y="4276"/>
                  </a:lnTo>
                  <a:lnTo>
                    <a:pt x="172810" y="16606"/>
                  </a:lnTo>
                  <a:lnTo>
                    <a:pt x="131460" y="36240"/>
                  </a:lnTo>
                  <a:lnTo>
                    <a:pt x="94414" y="62428"/>
                  </a:lnTo>
                  <a:lnTo>
                    <a:pt x="62424" y="94421"/>
                  </a:lnTo>
                  <a:lnTo>
                    <a:pt x="36238" y="131467"/>
                  </a:lnTo>
                  <a:lnTo>
                    <a:pt x="16605" y="172819"/>
                  </a:lnTo>
                  <a:lnTo>
                    <a:pt x="4276" y="217725"/>
                  </a:lnTo>
                  <a:lnTo>
                    <a:pt x="0" y="265436"/>
                  </a:lnTo>
                  <a:lnTo>
                    <a:pt x="0" y="1799442"/>
                  </a:lnTo>
                  <a:lnTo>
                    <a:pt x="4276" y="1847153"/>
                  </a:lnTo>
                  <a:lnTo>
                    <a:pt x="16605" y="1892059"/>
                  </a:lnTo>
                  <a:lnTo>
                    <a:pt x="36238" y="1933409"/>
                  </a:lnTo>
                  <a:lnTo>
                    <a:pt x="62424" y="1970454"/>
                  </a:lnTo>
                  <a:lnTo>
                    <a:pt x="94414" y="2002444"/>
                  </a:lnTo>
                  <a:lnTo>
                    <a:pt x="131460" y="2028630"/>
                  </a:lnTo>
                  <a:lnTo>
                    <a:pt x="172810" y="2048263"/>
                  </a:lnTo>
                  <a:lnTo>
                    <a:pt x="217715" y="2060592"/>
                  </a:lnTo>
                  <a:lnTo>
                    <a:pt x="265426" y="2064869"/>
                  </a:lnTo>
                  <a:lnTo>
                    <a:pt x="3725666" y="2064869"/>
                  </a:lnTo>
                  <a:lnTo>
                    <a:pt x="3773377" y="2060592"/>
                  </a:lnTo>
                  <a:lnTo>
                    <a:pt x="3818283" y="2048263"/>
                  </a:lnTo>
                  <a:lnTo>
                    <a:pt x="3859633" y="2028630"/>
                  </a:lnTo>
                  <a:lnTo>
                    <a:pt x="3896678" y="2002444"/>
                  </a:lnTo>
                  <a:lnTo>
                    <a:pt x="3928668" y="1970454"/>
                  </a:lnTo>
                  <a:lnTo>
                    <a:pt x="3954854" y="1933409"/>
                  </a:lnTo>
                  <a:lnTo>
                    <a:pt x="3974487" y="1892059"/>
                  </a:lnTo>
                  <a:lnTo>
                    <a:pt x="3986816" y="1847153"/>
                  </a:lnTo>
                  <a:lnTo>
                    <a:pt x="3991093" y="1799442"/>
                  </a:lnTo>
                  <a:lnTo>
                    <a:pt x="3991093" y="265436"/>
                  </a:lnTo>
                  <a:lnTo>
                    <a:pt x="3986816" y="217725"/>
                  </a:lnTo>
                  <a:lnTo>
                    <a:pt x="3974487" y="172819"/>
                  </a:lnTo>
                  <a:lnTo>
                    <a:pt x="3954854" y="131467"/>
                  </a:lnTo>
                  <a:lnTo>
                    <a:pt x="3928668" y="94421"/>
                  </a:lnTo>
                  <a:lnTo>
                    <a:pt x="3896678" y="62428"/>
                  </a:lnTo>
                  <a:lnTo>
                    <a:pt x="3859633" y="36240"/>
                  </a:lnTo>
                  <a:lnTo>
                    <a:pt x="3818283" y="16606"/>
                  </a:lnTo>
                  <a:lnTo>
                    <a:pt x="3773377" y="4276"/>
                  </a:lnTo>
                  <a:lnTo>
                    <a:pt x="3725666" y="0"/>
                  </a:lnTo>
                  <a:lnTo>
                    <a:pt x="265426" y="0"/>
                  </a:lnTo>
                  <a:close/>
                </a:path>
              </a:pathLst>
            </a:custGeom>
            <a:ln w="18732">
              <a:solidFill>
                <a:srgbClr val="1F3B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36406" y="7959697"/>
              <a:ext cx="3991610" cy="2067560"/>
            </a:xfrm>
            <a:custGeom>
              <a:avLst/>
              <a:gdLst/>
              <a:ahLst/>
              <a:cxnLst/>
              <a:rect l="l" t="t" r="r" b="b"/>
              <a:pathLst>
                <a:path w="3991609" h="2067559">
                  <a:moveTo>
                    <a:pt x="3725666" y="0"/>
                  </a:moveTo>
                  <a:lnTo>
                    <a:pt x="265426" y="0"/>
                  </a:lnTo>
                  <a:lnTo>
                    <a:pt x="217715" y="4276"/>
                  </a:lnTo>
                  <a:lnTo>
                    <a:pt x="172810" y="16606"/>
                  </a:lnTo>
                  <a:lnTo>
                    <a:pt x="131460" y="36240"/>
                  </a:lnTo>
                  <a:lnTo>
                    <a:pt x="94414" y="62428"/>
                  </a:lnTo>
                  <a:lnTo>
                    <a:pt x="62424" y="94421"/>
                  </a:lnTo>
                  <a:lnTo>
                    <a:pt x="36238" y="131467"/>
                  </a:lnTo>
                  <a:lnTo>
                    <a:pt x="16605" y="172819"/>
                  </a:lnTo>
                  <a:lnTo>
                    <a:pt x="4276" y="217725"/>
                  </a:lnTo>
                  <a:lnTo>
                    <a:pt x="0" y="265436"/>
                  </a:lnTo>
                  <a:lnTo>
                    <a:pt x="0" y="1801777"/>
                  </a:lnTo>
                  <a:lnTo>
                    <a:pt x="4276" y="1849488"/>
                  </a:lnTo>
                  <a:lnTo>
                    <a:pt x="16605" y="1894394"/>
                  </a:lnTo>
                  <a:lnTo>
                    <a:pt x="36238" y="1935744"/>
                  </a:lnTo>
                  <a:lnTo>
                    <a:pt x="62424" y="1972789"/>
                  </a:lnTo>
                  <a:lnTo>
                    <a:pt x="94414" y="2004779"/>
                  </a:lnTo>
                  <a:lnTo>
                    <a:pt x="131460" y="2030965"/>
                  </a:lnTo>
                  <a:lnTo>
                    <a:pt x="172810" y="2050598"/>
                  </a:lnTo>
                  <a:lnTo>
                    <a:pt x="217715" y="2062927"/>
                  </a:lnTo>
                  <a:lnTo>
                    <a:pt x="265426" y="2067204"/>
                  </a:lnTo>
                  <a:lnTo>
                    <a:pt x="3725666" y="2067204"/>
                  </a:lnTo>
                  <a:lnTo>
                    <a:pt x="3773377" y="2062927"/>
                  </a:lnTo>
                  <a:lnTo>
                    <a:pt x="3818283" y="2050598"/>
                  </a:lnTo>
                  <a:lnTo>
                    <a:pt x="3859633" y="2030965"/>
                  </a:lnTo>
                  <a:lnTo>
                    <a:pt x="3896678" y="2004779"/>
                  </a:lnTo>
                  <a:lnTo>
                    <a:pt x="3928668" y="1972789"/>
                  </a:lnTo>
                  <a:lnTo>
                    <a:pt x="3954854" y="1935744"/>
                  </a:lnTo>
                  <a:lnTo>
                    <a:pt x="3974487" y="1894394"/>
                  </a:lnTo>
                  <a:lnTo>
                    <a:pt x="3986816" y="1849488"/>
                  </a:lnTo>
                  <a:lnTo>
                    <a:pt x="3991093" y="1801777"/>
                  </a:lnTo>
                  <a:lnTo>
                    <a:pt x="3991093" y="265436"/>
                  </a:lnTo>
                  <a:lnTo>
                    <a:pt x="3986816" y="217725"/>
                  </a:lnTo>
                  <a:lnTo>
                    <a:pt x="3974487" y="172819"/>
                  </a:lnTo>
                  <a:lnTo>
                    <a:pt x="3954854" y="131467"/>
                  </a:lnTo>
                  <a:lnTo>
                    <a:pt x="3928668" y="94421"/>
                  </a:lnTo>
                  <a:lnTo>
                    <a:pt x="3896678" y="62428"/>
                  </a:lnTo>
                  <a:lnTo>
                    <a:pt x="3859633" y="36240"/>
                  </a:lnTo>
                  <a:lnTo>
                    <a:pt x="3818283" y="16606"/>
                  </a:lnTo>
                  <a:lnTo>
                    <a:pt x="3773377" y="4276"/>
                  </a:lnTo>
                  <a:lnTo>
                    <a:pt x="3725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36406" y="7959697"/>
              <a:ext cx="3991610" cy="2067560"/>
            </a:xfrm>
            <a:custGeom>
              <a:avLst/>
              <a:gdLst/>
              <a:ahLst/>
              <a:cxnLst/>
              <a:rect l="l" t="t" r="r" b="b"/>
              <a:pathLst>
                <a:path w="3991609" h="2067559">
                  <a:moveTo>
                    <a:pt x="265426" y="0"/>
                  </a:moveTo>
                  <a:lnTo>
                    <a:pt x="217715" y="4276"/>
                  </a:lnTo>
                  <a:lnTo>
                    <a:pt x="172810" y="16606"/>
                  </a:lnTo>
                  <a:lnTo>
                    <a:pt x="131460" y="36240"/>
                  </a:lnTo>
                  <a:lnTo>
                    <a:pt x="94414" y="62428"/>
                  </a:lnTo>
                  <a:lnTo>
                    <a:pt x="62424" y="94421"/>
                  </a:lnTo>
                  <a:lnTo>
                    <a:pt x="36238" y="131467"/>
                  </a:lnTo>
                  <a:lnTo>
                    <a:pt x="16605" y="172819"/>
                  </a:lnTo>
                  <a:lnTo>
                    <a:pt x="4276" y="217725"/>
                  </a:lnTo>
                  <a:lnTo>
                    <a:pt x="0" y="265436"/>
                  </a:lnTo>
                  <a:lnTo>
                    <a:pt x="0" y="1801777"/>
                  </a:lnTo>
                  <a:lnTo>
                    <a:pt x="4276" y="1849488"/>
                  </a:lnTo>
                  <a:lnTo>
                    <a:pt x="16605" y="1894394"/>
                  </a:lnTo>
                  <a:lnTo>
                    <a:pt x="36238" y="1935744"/>
                  </a:lnTo>
                  <a:lnTo>
                    <a:pt x="62424" y="1972789"/>
                  </a:lnTo>
                  <a:lnTo>
                    <a:pt x="94414" y="2004779"/>
                  </a:lnTo>
                  <a:lnTo>
                    <a:pt x="131460" y="2030965"/>
                  </a:lnTo>
                  <a:lnTo>
                    <a:pt x="172810" y="2050598"/>
                  </a:lnTo>
                  <a:lnTo>
                    <a:pt x="217715" y="2062927"/>
                  </a:lnTo>
                  <a:lnTo>
                    <a:pt x="265426" y="2067204"/>
                  </a:lnTo>
                  <a:lnTo>
                    <a:pt x="3725666" y="2067204"/>
                  </a:lnTo>
                  <a:lnTo>
                    <a:pt x="3773377" y="2062927"/>
                  </a:lnTo>
                  <a:lnTo>
                    <a:pt x="3818283" y="2050598"/>
                  </a:lnTo>
                  <a:lnTo>
                    <a:pt x="3859633" y="2030965"/>
                  </a:lnTo>
                  <a:lnTo>
                    <a:pt x="3896678" y="2004779"/>
                  </a:lnTo>
                  <a:lnTo>
                    <a:pt x="3928668" y="1972789"/>
                  </a:lnTo>
                  <a:lnTo>
                    <a:pt x="3954854" y="1935744"/>
                  </a:lnTo>
                  <a:lnTo>
                    <a:pt x="3974487" y="1894394"/>
                  </a:lnTo>
                  <a:lnTo>
                    <a:pt x="3986816" y="1849488"/>
                  </a:lnTo>
                  <a:lnTo>
                    <a:pt x="3991093" y="1801777"/>
                  </a:lnTo>
                  <a:lnTo>
                    <a:pt x="3991093" y="265436"/>
                  </a:lnTo>
                  <a:lnTo>
                    <a:pt x="3986816" y="217725"/>
                  </a:lnTo>
                  <a:lnTo>
                    <a:pt x="3974487" y="172819"/>
                  </a:lnTo>
                  <a:lnTo>
                    <a:pt x="3954854" y="131467"/>
                  </a:lnTo>
                  <a:lnTo>
                    <a:pt x="3928668" y="94421"/>
                  </a:lnTo>
                  <a:lnTo>
                    <a:pt x="3896678" y="62428"/>
                  </a:lnTo>
                  <a:lnTo>
                    <a:pt x="3859633" y="36240"/>
                  </a:lnTo>
                  <a:lnTo>
                    <a:pt x="3818283" y="16606"/>
                  </a:lnTo>
                  <a:lnTo>
                    <a:pt x="3773377" y="4276"/>
                  </a:lnTo>
                  <a:lnTo>
                    <a:pt x="3725666" y="0"/>
                  </a:lnTo>
                  <a:lnTo>
                    <a:pt x="265426" y="0"/>
                  </a:lnTo>
                  <a:close/>
                </a:path>
              </a:pathLst>
            </a:custGeom>
            <a:ln w="18732">
              <a:solidFill>
                <a:srgbClr val="1F3B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06795" y="5761610"/>
              <a:ext cx="3991610" cy="2065020"/>
            </a:xfrm>
            <a:custGeom>
              <a:avLst/>
              <a:gdLst/>
              <a:ahLst/>
              <a:cxnLst/>
              <a:rect l="l" t="t" r="r" b="b"/>
              <a:pathLst>
                <a:path w="3991609" h="2065020">
                  <a:moveTo>
                    <a:pt x="3725666" y="0"/>
                  </a:moveTo>
                  <a:lnTo>
                    <a:pt x="265426" y="0"/>
                  </a:lnTo>
                  <a:lnTo>
                    <a:pt x="217715" y="4276"/>
                  </a:lnTo>
                  <a:lnTo>
                    <a:pt x="172810" y="16606"/>
                  </a:lnTo>
                  <a:lnTo>
                    <a:pt x="131460" y="36240"/>
                  </a:lnTo>
                  <a:lnTo>
                    <a:pt x="94414" y="62428"/>
                  </a:lnTo>
                  <a:lnTo>
                    <a:pt x="62424" y="94421"/>
                  </a:lnTo>
                  <a:lnTo>
                    <a:pt x="36238" y="131467"/>
                  </a:lnTo>
                  <a:lnTo>
                    <a:pt x="16605" y="172819"/>
                  </a:lnTo>
                  <a:lnTo>
                    <a:pt x="4276" y="217725"/>
                  </a:lnTo>
                  <a:lnTo>
                    <a:pt x="0" y="265436"/>
                  </a:lnTo>
                  <a:lnTo>
                    <a:pt x="0" y="1799442"/>
                  </a:lnTo>
                  <a:lnTo>
                    <a:pt x="4276" y="1847153"/>
                  </a:lnTo>
                  <a:lnTo>
                    <a:pt x="16605" y="1892059"/>
                  </a:lnTo>
                  <a:lnTo>
                    <a:pt x="36238" y="1933409"/>
                  </a:lnTo>
                  <a:lnTo>
                    <a:pt x="62424" y="1970454"/>
                  </a:lnTo>
                  <a:lnTo>
                    <a:pt x="94414" y="2002444"/>
                  </a:lnTo>
                  <a:lnTo>
                    <a:pt x="131460" y="2028630"/>
                  </a:lnTo>
                  <a:lnTo>
                    <a:pt x="172810" y="2048263"/>
                  </a:lnTo>
                  <a:lnTo>
                    <a:pt x="217715" y="2060592"/>
                  </a:lnTo>
                  <a:lnTo>
                    <a:pt x="265426" y="2064869"/>
                  </a:lnTo>
                  <a:lnTo>
                    <a:pt x="3725666" y="2064869"/>
                  </a:lnTo>
                  <a:lnTo>
                    <a:pt x="3773378" y="2060592"/>
                  </a:lnTo>
                  <a:lnTo>
                    <a:pt x="3818284" y="2048263"/>
                  </a:lnTo>
                  <a:lnTo>
                    <a:pt x="3859635" y="2028630"/>
                  </a:lnTo>
                  <a:lnTo>
                    <a:pt x="3896682" y="2002444"/>
                  </a:lnTo>
                  <a:lnTo>
                    <a:pt x="3928674" y="1970454"/>
                  </a:lnTo>
                  <a:lnTo>
                    <a:pt x="3954862" y="1933409"/>
                  </a:lnTo>
                  <a:lnTo>
                    <a:pt x="3974496" y="1892059"/>
                  </a:lnTo>
                  <a:lnTo>
                    <a:pt x="3986826" y="1847153"/>
                  </a:lnTo>
                  <a:lnTo>
                    <a:pt x="3991103" y="1799442"/>
                  </a:lnTo>
                  <a:lnTo>
                    <a:pt x="3991103" y="265436"/>
                  </a:lnTo>
                  <a:lnTo>
                    <a:pt x="3986826" y="217725"/>
                  </a:lnTo>
                  <a:lnTo>
                    <a:pt x="3974496" y="172819"/>
                  </a:lnTo>
                  <a:lnTo>
                    <a:pt x="3954862" y="131467"/>
                  </a:lnTo>
                  <a:lnTo>
                    <a:pt x="3928674" y="94421"/>
                  </a:lnTo>
                  <a:lnTo>
                    <a:pt x="3896682" y="62428"/>
                  </a:lnTo>
                  <a:lnTo>
                    <a:pt x="3859635" y="36240"/>
                  </a:lnTo>
                  <a:lnTo>
                    <a:pt x="3818284" y="16606"/>
                  </a:lnTo>
                  <a:lnTo>
                    <a:pt x="3773378" y="4276"/>
                  </a:lnTo>
                  <a:lnTo>
                    <a:pt x="3725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06795" y="5761610"/>
              <a:ext cx="3991610" cy="2065020"/>
            </a:xfrm>
            <a:custGeom>
              <a:avLst/>
              <a:gdLst/>
              <a:ahLst/>
              <a:cxnLst/>
              <a:rect l="l" t="t" r="r" b="b"/>
              <a:pathLst>
                <a:path w="3991609" h="2065020">
                  <a:moveTo>
                    <a:pt x="265426" y="0"/>
                  </a:moveTo>
                  <a:lnTo>
                    <a:pt x="217715" y="4276"/>
                  </a:lnTo>
                  <a:lnTo>
                    <a:pt x="172810" y="16606"/>
                  </a:lnTo>
                  <a:lnTo>
                    <a:pt x="131460" y="36240"/>
                  </a:lnTo>
                  <a:lnTo>
                    <a:pt x="94414" y="62428"/>
                  </a:lnTo>
                  <a:lnTo>
                    <a:pt x="62424" y="94421"/>
                  </a:lnTo>
                  <a:lnTo>
                    <a:pt x="36238" y="131467"/>
                  </a:lnTo>
                  <a:lnTo>
                    <a:pt x="16605" y="172819"/>
                  </a:lnTo>
                  <a:lnTo>
                    <a:pt x="4276" y="217725"/>
                  </a:lnTo>
                  <a:lnTo>
                    <a:pt x="0" y="265436"/>
                  </a:lnTo>
                  <a:lnTo>
                    <a:pt x="0" y="1799442"/>
                  </a:lnTo>
                  <a:lnTo>
                    <a:pt x="4276" y="1847153"/>
                  </a:lnTo>
                  <a:lnTo>
                    <a:pt x="16605" y="1892059"/>
                  </a:lnTo>
                  <a:lnTo>
                    <a:pt x="36238" y="1933409"/>
                  </a:lnTo>
                  <a:lnTo>
                    <a:pt x="62424" y="1970454"/>
                  </a:lnTo>
                  <a:lnTo>
                    <a:pt x="94414" y="2002444"/>
                  </a:lnTo>
                  <a:lnTo>
                    <a:pt x="131460" y="2028630"/>
                  </a:lnTo>
                  <a:lnTo>
                    <a:pt x="172810" y="2048263"/>
                  </a:lnTo>
                  <a:lnTo>
                    <a:pt x="217715" y="2060592"/>
                  </a:lnTo>
                  <a:lnTo>
                    <a:pt x="265426" y="2064869"/>
                  </a:lnTo>
                  <a:lnTo>
                    <a:pt x="3725666" y="2064869"/>
                  </a:lnTo>
                  <a:lnTo>
                    <a:pt x="3773378" y="2060592"/>
                  </a:lnTo>
                  <a:lnTo>
                    <a:pt x="3818284" y="2048263"/>
                  </a:lnTo>
                  <a:lnTo>
                    <a:pt x="3859635" y="2028630"/>
                  </a:lnTo>
                  <a:lnTo>
                    <a:pt x="3896682" y="2002444"/>
                  </a:lnTo>
                  <a:lnTo>
                    <a:pt x="3928674" y="1970454"/>
                  </a:lnTo>
                  <a:lnTo>
                    <a:pt x="3954862" y="1933409"/>
                  </a:lnTo>
                  <a:lnTo>
                    <a:pt x="3974496" y="1892059"/>
                  </a:lnTo>
                  <a:lnTo>
                    <a:pt x="3986826" y="1847153"/>
                  </a:lnTo>
                  <a:lnTo>
                    <a:pt x="3991103" y="1799442"/>
                  </a:lnTo>
                  <a:lnTo>
                    <a:pt x="3991103" y="265436"/>
                  </a:lnTo>
                  <a:lnTo>
                    <a:pt x="3986826" y="217725"/>
                  </a:lnTo>
                  <a:lnTo>
                    <a:pt x="3974496" y="172819"/>
                  </a:lnTo>
                  <a:lnTo>
                    <a:pt x="3954862" y="131467"/>
                  </a:lnTo>
                  <a:lnTo>
                    <a:pt x="3928674" y="94421"/>
                  </a:lnTo>
                  <a:lnTo>
                    <a:pt x="3896682" y="62428"/>
                  </a:lnTo>
                  <a:lnTo>
                    <a:pt x="3859635" y="36240"/>
                  </a:lnTo>
                  <a:lnTo>
                    <a:pt x="3818284" y="16606"/>
                  </a:lnTo>
                  <a:lnTo>
                    <a:pt x="3773378" y="4276"/>
                  </a:lnTo>
                  <a:lnTo>
                    <a:pt x="3725666" y="0"/>
                  </a:lnTo>
                  <a:lnTo>
                    <a:pt x="265426" y="0"/>
                  </a:lnTo>
                  <a:close/>
                </a:path>
              </a:pathLst>
            </a:custGeom>
            <a:ln w="18732">
              <a:solidFill>
                <a:srgbClr val="1F3B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7026" y="5763215"/>
              <a:ext cx="12351385" cy="4262120"/>
            </a:xfrm>
            <a:custGeom>
              <a:avLst/>
              <a:gdLst/>
              <a:ahLst/>
              <a:cxnLst/>
              <a:rect l="l" t="t" r="r" b="b"/>
              <a:pathLst>
                <a:path w="12351385" h="4262120">
                  <a:moveTo>
                    <a:pt x="3991102" y="2463533"/>
                  </a:moveTo>
                  <a:lnTo>
                    <a:pt x="3986822" y="2415819"/>
                  </a:lnTo>
                  <a:lnTo>
                    <a:pt x="3974490" y="2370912"/>
                  </a:lnTo>
                  <a:lnTo>
                    <a:pt x="3954856" y="2329561"/>
                  </a:lnTo>
                  <a:lnTo>
                    <a:pt x="3928668" y="2292515"/>
                  </a:lnTo>
                  <a:lnTo>
                    <a:pt x="3896690" y="2260523"/>
                  </a:lnTo>
                  <a:lnTo>
                    <a:pt x="3859644" y="2234336"/>
                  </a:lnTo>
                  <a:lnTo>
                    <a:pt x="3818293" y="2214702"/>
                  </a:lnTo>
                  <a:lnTo>
                    <a:pt x="3773386" y="2202370"/>
                  </a:lnTo>
                  <a:lnTo>
                    <a:pt x="3725672" y="2198103"/>
                  </a:lnTo>
                  <a:lnTo>
                    <a:pt x="265430" y="2198103"/>
                  </a:lnTo>
                  <a:lnTo>
                    <a:pt x="217716" y="2202370"/>
                  </a:lnTo>
                  <a:lnTo>
                    <a:pt x="172821" y="2214702"/>
                  </a:lnTo>
                  <a:lnTo>
                    <a:pt x="131470" y="2234336"/>
                  </a:lnTo>
                  <a:lnTo>
                    <a:pt x="94424" y="2260523"/>
                  </a:lnTo>
                  <a:lnTo>
                    <a:pt x="62433" y="2292515"/>
                  </a:lnTo>
                  <a:lnTo>
                    <a:pt x="36245" y="2329561"/>
                  </a:lnTo>
                  <a:lnTo>
                    <a:pt x="16611" y="2370912"/>
                  </a:lnTo>
                  <a:lnTo>
                    <a:pt x="4279" y="2415819"/>
                  </a:lnTo>
                  <a:lnTo>
                    <a:pt x="0" y="2463533"/>
                  </a:lnTo>
                  <a:lnTo>
                    <a:pt x="0" y="3996652"/>
                  </a:lnTo>
                  <a:lnTo>
                    <a:pt x="4279" y="4044365"/>
                  </a:lnTo>
                  <a:lnTo>
                    <a:pt x="16611" y="4089273"/>
                  </a:lnTo>
                  <a:lnTo>
                    <a:pt x="36245" y="4130624"/>
                  </a:lnTo>
                  <a:lnTo>
                    <a:pt x="62433" y="4167670"/>
                  </a:lnTo>
                  <a:lnTo>
                    <a:pt x="94424" y="4199661"/>
                  </a:lnTo>
                  <a:lnTo>
                    <a:pt x="131470" y="4225849"/>
                  </a:lnTo>
                  <a:lnTo>
                    <a:pt x="172821" y="4245483"/>
                  </a:lnTo>
                  <a:lnTo>
                    <a:pt x="217716" y="4257814"/>
                  </a:lnTo>
                  <a:lnTo>
                    <a:pt x="265430" y="4262094"/>
                  </a:lnTo>
                  <a:lnTo>
                    <a:pt x="3725672" y="4262094"/>
                  </a:lnTo>
                  <a:lnTo>
                    <a:pt x="3773386" y="4257814"/>
                  </a:lnTo>
                  <a:lnTo>
                    <a:pt x="3818293" y="4245483"/>
                  </a:lnTo>
                  <a:lnTo>
                    <a:pt x="3859644" y="4225849"/>
                  </a:lnTo>
                  <a:lnTo>
                    <a:pt x="3896690" y="4199661"/>
                  </a:lnTo>
                  <a:lnTo>
                    <a:pt x="3928668" y="4167670"/>
                  </a:lnTo>
                  <a:lnTo>
                    <a:pt x="3954856" y="4130624"/>
                  </a:lnTo>
                  <a:lnTo>
                    <a:pt x="3974490" y="4089273"/>
                  </a:lnTo>
                  <a:lnTo>
                    <a:pt x="3986822" y="4044365"/>
                  </a:lnTo>
                  <a:lnTo>
                    <a:pt x="3991102" y="3996652"/>
                  </a:lnTo>
                  <a:lnTo>
                    <a:pt x="3991102" y="2463533"/>
                  </a:lnTo>
                  <a:close/>
                </a:path>
                <a:path w="12351385" h="4262120">
                  <a:moveTo>
                    <a:pt x="8180464" y="265442"/>
                  </a:moveTo>
                  <a:lnTo>
                    <a:pt x="8176196" y="217728"/>
                  </a:lnTo>
                  <a:lnTo>
                    <a:pt x="8163865" y="172821"/>
                  </a:lnTo>
                  <a:lnTo>
                    <a:pt x="8144230" y="131457"/>
                  </a:lnTo>
                  <a:lnTo>
                    <a:pt x="8118043" y="94411"/>
                  </a:lnTo>
                  <a:lnTo>
                    <a:pt x="8086052" y="62420"/>
                  </a:lnTo>
                  <a:lnTo>
                    <a:pt x="8049006" y="36233"/>
                  </a:lnTo>
                  <a:lnTo>
                    <a:pt x="8007655" y="16611"/>
                  </a:lnTo>
                  <a:lnTo>
                    <a:pt x="7962747" y="4279"/>
                  </a:lnTo>
                  <a:lnTo>
                    <a:pt x="7915046" y="0"/>
                  </a:lnTo>
                  <a:lnTo>
                    <a:pt x="4454804" y="0"/>
                  </a:lnTo>
                  <a:lnTo>
                    <a:pt x="4407090" y="4279"/>
                  </a:lnTo>
                  <a:lnTo>
                    <a:pt x="4362183" y="16611"/>
                  </a:lnTo>
                  <a:lnTo>
                    <a:pt x="4320832" y="36233"/>
                  </a:lnTo>
                  <a:lnTo>
                    <a:pt x="4283786" y="62420"/>
                  </a:lnTo>
                  <a:lnTo>
                    <a:pt x="4251795" y="94411"/>
                  </a:lnTo>
                  <a:lnTo>
                    <a:pt x="4225607" y="131457"/>
                  </a:lnTo>
                  <a:lnTo>
                    <a:pt x="4205973" y="172821"/>
                  </a:lnTo>
                  <a:lnTo>
                    <a:pt x="4193654" y="217728"/>
                  </a:lnTo>
                  <a:lnTo>
                    <a:pt x="4189374" y="265442"/>
                  </a:lnTo>
                  <a:lnTo>
                    <a:pt x="4189374" y="1796237"/>
                  </a:lnTo>
                  <a:lnTo>
                    <a:pt x="4193654" y="1843951"/>
                  </a:lnTo>
                  <a:lnTo>
                    <a:pt x="4205973" y="1888858"/>
                  </a:lnTo>
                  <a:lnTo>
                    <a:pt x="4225607" y="1930209"/>
                  </a:lnTo>
                  <a:lnTo>
                    <a:pt x="4251795" y="1967255"/>
                  </a:lnTo>
                  <a:lnTo>
                    <a:pt x="4283786" y="1999246"/>
                  </a:lnTo>
                  <a:lnTo>
                    <a:pt x="4320832" y="2025434"/>
                  </a:lnTo>
                  <a:lnTo>
                    <a:pt x="4362183" y="2045068"/>
                  </a:lnTo>
                  <a:lnTo>
                    <a:pt x="4407090" y="2057400"/>
                  </a:lnTo>
                  <a:lnTo>
                    <a:pt x="4454804" y="2061679"/>
                  </a:lnTo>
                  <a:lnTo>
                    <a:pt x="7915046" y="2061679"/>
                  </a:lnTo>
                  <a:lnTo>
                    <a:pt x="7962747" y="2057400"/>
                  </a:lnTo>
                  <a:lnTo>
                    <a:pt x="8007655" y="2045068"/>
                  </a:lnTo>
                  <a:lnTo>
                    <a:pt x="8049006" y="2025434"/>
                  </a:lnTo>
                  <a:lnTo>
                    <a:pt x="8086052" y="1999246"/>
                  </a:lnTo>
                  <a:lnTo>
                    <a:pt x="8118043" y="1967255"/>
                  </a:lnTo>
                  <a:lnTo>
                    <a:pt x="8144230" y="1930209"/>
                  </a:lnTo>
                  <a:lnTo>
                    <a:pt x="8163865" y="1888858"/>
                  </a:lnTo>
                  <a:lnTo>
                    <a:pt x="8176196" y="1843951"/>
                  </a:lnTo>
                  <a:lnTo>
                    <a:pt x="8180464" y="1796237"/>
                  </a:lnTo>
                  <a:lnTo>
                    <a:pt x="8180464" y="265442"/>
                  </a:lnTo>
                  <a:close/>
                </a:path>
                <a:path w="12351385" h="4262120">
                  <a:moveTo>
                    <a:pt x="12350864" y="2463533"/>
                  </a:moveTo>
                  <a:lnTo>
                    <a:pt x="12346584" y="2415819"/>
                  </a:lnTo>
                  <a:lnTo>
                    <a:pt x="12334265" y="2370912"/>
                  </a:lnTo>
                  <a:lnTo>
                    <a:pt x="12314631" y="2329561"/>
                  </a:lnTo>
                  <a:lnTo>
                    <a:pt x="12288431" y="2292515"/>
                  </a:lnTo>
                  <a:lnTo>
                    <a:pt x="12256440" y="2260523"/>
                  </a:lnTo>
                  <a:lnTo>
                    <a:pt x="12219394" y="2234336"/>
                  </a:lnTo>
                  <a:lnTo>
                    <a:pt x="12178043" y="2214702"/>
                  </a:lnTo>
                  <a:lnTo>
                    <a:pt x="12133136" y="2202370"/>
                  </a:lnTo>
                  <a:lnTo>
                    <a:pt x="12085434" y="2198103"/>
                  </a:lnTo>
                  <a:lnTo>
                    <a:pt x="8625192" y="2198103"/>
                  </a:lnTo>
                  <a:lnTo>
                    <a:pt x="8577478" y="2202370"/>
                  </a:lnTo>
                  <a:lnTo>
                    <a:pt x="8532571" y="2214702"/>
                  </a:lnTo>
                  <a:lnTo>
                    <a:pt x="8491220" y="2234336"/>
                  </a:lnTo>
                  <a:lnTo>
                    <a:pt x="8454174" y="2260523"/>
                  </a:lnTo>
                  <a:lnTo>
                    <a:pt x="8422183" y="2292515"/>
                  </a:lnTo>
                  <a:lnTo>
                    <a:pt x="8395995" y="2329561"/>
                  </a:lnTo>
                  <a:lnTo>
                    <a:pt x="8376374" y="2370912"/>
                  </a:lnTo>
                  <a:lnTo>
                    <a:pt x="8364042" y="2415819"/>
                  </a:lnTo>
                  <a:lnTo>
                    <a:pt x="8359762" y="2463533"/>
                  </a:lnTo>
                  <a:lnTo>
                    <a:pt x="8359762" y="3996652"/>
                  </a:lnTo>
                  <a:lnTo>
                    <a:pt x="8364042" y="4044365"/>
                  </a:lnTo>
                  <a:lnTo>
                    <a:pt x="8376374" y="4089273"/>
                  </a:lnTo>
                  <a:lnTo>
                    <a:pt x="8395995" y="4130624"/>
                  </a:lnTo>
                  <a:lnTo>
                    <a:pt x="8422183" y="4167670"/>
                  </a:lnTo>
                  <a:lnTo>
                    <a:pt x="8454174" y="4199661"/>
                  </a:lnTo>
                  <a:lnTo>
                    <a:pt x="8491220" y="4225849"/>
                  </a:lnTo>
                  <a:lnTo>
                    <a:pt x="8532571" y="4245483"/>
                  </a:lnTo>
                  <a:lnTo>
                    <a:pt x="8577478" y="4257814"/>
                  </a:lnTo>
                  <a:lnTo>
                    <a:pt x="8625192" y="4262094"/>
                  </a:lnTo>
                  <a:lnTo>
                    <a:pt x="12085434" y="4262094"/>
                  </a:lnTo>
                  <a:lnTo>
                    <a:pt x="12133136" y="4257814"/>
                  </a:lnTo>
                  <a:lnTo>
                    <a:pt x="12178043" y="4245483"/>
                  </a:lnTo>
                  <a:lnTo>
                    <a:pt x="12219394" y="4225849"/>
                  </a:lnTo>
                  <a:lnTo>
                    <a:pt x="12256440" y="4199661"/>
                  </a:lnTo>
                  <a:lnTo>
                    <a:pt x="12288431" y="4167670"/>
                  </a:lnTo>
                  <a:lnTo>
                    <a:pt x="12314631" y="4130624"/>
                  </a:lnTo>
                  <a:lnTo>
                    <a:pt x="12334265" y="4089273"/>
                  </a:lnTo>
                  <a:lnTo>
                    <a:pt x="12346584" y="4044365"/>
                  </a:lnTo>
                  <a:lnTo>
                    <a:pt x="12350864" y="3996652"/>
                  </a:lnTo>
                  <a:lnTo>
                    <a:pt x="12350864" y="2463533"/>
                  </a:lnTo>
                  <a:close/>
                </a:path>
              </a:pathLst>
            </a:custGeom>
            <a:solidFill>
              <a:srgbClr val="1F3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51987" y="9052766"/>
              <a:ext cx="252729" cy="60325"/>
            </a:xfrm>
            <a:custGeom>
              <a:avLst/>
              <a:gdLst/>
              <a:ahLst/>
              <a:cxnLst/>
              <a:rect l="l" t="t" r="r" b="b"/>
              <a:pathLst>
                <a:path w="252730" h="60325">
                  <a:moveTo>
                    <a:pt x="0" y="60141"/>
                  </a:moveTo>
                  <a:lnTo>
                    <a:pt x="46114" y="50168"/>
                  </a:lnTo>
                  <a:lnTo>
                    <a:pt x="111274" y="35127"/>
                  </a:lnTo>
                  <a:lnTo>
                    <a:pt x="150081" y="25785"/>
                  </a:lnTo>
                  <a:lnTo>
                    <a:pt x="192552" y="15270"/>
                  </a:lnTo>
                  <a:lnTo>
                    <a:pt x="238319" y="3615"/>
                  </a:lnTo>
                  <a:lnTo>
                    <a:pt x="252112" y="0"/>
                  </a:lnTo>
                </a:path>
              </a:pathLst>
            </a:custGeom>
            <a:ln w="439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714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F3B77"/>
                </a:solidFill>
              </a:rPr>
              <a:t>Benefits</a:t>
            </a:r>
            <a:r>
              <a:rPr spc="-120" dirty="0">
                <a:solidFill>
                  <a:srgbClr val="1F3B77"/>
                </a:solidFill>
              </a:rPr>
              <a:t> </a:t>
            </a:r>
            <a:r>
              <a:rPr dirty="0">
                <a:solidFill>
                  <a:srgbClr val="1F3B77"/>
                </a:solidFill>
              </a:rPr>
              <a:t>for</a:t>
            </a:r>
            <a:r>
              <a:rPr spc="-114" dirty="0">
                <a:solidFill>
                  <a:srgbClr val="1F3B77"/>
                </a:solidFill>
              </a:rPr>
              <a:t> </a:t>
            </a:r>
            <a:r>
              <a:rPr lang="en-GB" spc="-114" dirty="0">
                <a:solidFill>
                  <a:srgbClr val="1F3B77"/>
                </a:solidFill>
              </a:rPr>
              <a:t>you</a:t>
            </a:r>
            <a:endParaRPr spc="-10" dirty="0">
              <a:solidFill>
                <a:srgbClr val="1F3B77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4970" y="2409713"/>
            <a:ext cx="10987405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95"/>
              </a:spcBef>
            </a:pP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Scope</a:t>
            </a:r>
            <a:r>
              <a:rPr sz="2450" b="1" spc="-20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for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Growth</a:t>
            </a:r>
            <a:r>
              <a:rPr sz="2450" b="1" spc="-10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–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lang="en-GB"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c</a:t>
            </a:r>
            <a:r>
              <a:rPr sz="2450" b="1" dirty="0" err="1">
                <a:solidFill>
                  <a:srgbClr val="7989AD"/>
                </a:solidFill>
                <a:latin typeface="FrutigerLTPro-Bold"/>
                <a:cs typeface="FrutigerLTPro-Bold"/>
              </a:rPr>
              <a:t>areer</a:t>
            </a:r>
            <a:r>
              <a:rPr sz="2450" b="1" spc="-10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lang="en-GB" sz="2450" b="1" spc="-10" dirty="0">
                <a:solidFill>
                  <a:srgbClr val="7989AD"/>
                </a:solidFill>
                <a:latin typeface="FrutigerLTPro-Bold"/>
                <a:cs typeface="FrutigerLTPro-Bold"/>
              </a:rPr>
              <a:t>c</a:t>
            </a:r>
            <a:r>
              <a:rPr sz="2450" b="1" dirty="0" err="1">
                <a:solidFill>
                  <a:srgbClr val="7989AD"/>
                </a:solidFill>
                <a:latin typeface="FrutigerLTPro-Bold"/>
                <a:cs typeface="FrutigerLTPro-Bold"/>
              </a:rPr>
              <a:t>onversations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is</a:t>
            </a:r>
            <a:r>
              <a:rPr sz="2450" b="1" spc="-10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a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new</a:t>
            </a:r>
            <a:r>
              <a:rPr sz="2450" b="1" spc="-10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approach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to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spc="-10" dirty="0">
                <a:solidFill>
                  <a:srgbClr val="7989AD"/>
                </a:solidFill>
                <a:latin typeface="FrutigerLTPro-Bold"/>
                <a:cs typeface="FrutigerLTPro-Bold"/>
              </a:rPr>
              <a:t>supporting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personal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growth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and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developing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talent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right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across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health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dirty="0">
                <a:solidFill>
                  <a:srgbClr val="7989AD"/>
                </a:solidFill>
                <a:latin typeface="FrutigerLTPro-Bold"/>
                <a:cs typeface="FrutigerLTPro-Bold"/>
              </a:rPr>
              <a:t>and</a:t>
            </a:r>
            <a:r>
              <a:rPr sz="2450" b="1" spc="-5" dirty="0">
                <a:solidFill>
                  <a:srgbClr val="7989AD"/>
                </a:solidFill>
                <a:latin typeface="FrutigerLTPro-Bold"/>
                <a:cs typeface="FrutigerLTPro-Bold"/>
              </a:rPr>
              <a:t> </a:t>
            </a:r>
            <a:r>
              <a:rPr sz="2450" b="1" spc="-10" dirty="0">
                <a:solidFill>
                  <a:srgbClr val="7989AD"/>
                </a:solidFill>
                <a:latin typeface="FrutigerLTPro-Bold"/>
                <a:cs typeface="FrutigerLTPro-Bold"/>
              </a:rPr>
              <a:t>care.</a:t>
            </a:r>
            <a:endParaRPr sz="2450" dirty="0">
              <a:latin typeface="FrutigerLTPro-Bold"/>
              <a:cs typeface="FrutigerLTPro-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4970" y="3716448"/>
            <a:ext cx="8630285" cy="128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dirty="0">
                <a:latin typeface="FrutigerLTPro-Roman"/>
                <a:cs typeface="FrutigerLTPro-Roman"/>
              </a:rPr>
              <a:t>It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designed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provide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framework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for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high-</a:t>
            </a:r>
            <a:r>
              <a:rPr sz="1650" spc="-10" dirty="0">
                <a:latin typeface="FrutigerLTPro-Roman"/>
                <a:cs typeface="FrutigerLTPro-Roman"/>
              </a:rPr>
              <a:t>quality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career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conversations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that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help</a:t>
            </a:r>
            <a:r>
              <a:rPr sz="1650" spc="50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draw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out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individual’s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aspirations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well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their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potential.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Scope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for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Growth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draws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on </a:t>
            </a:r>
            <a:r>
              <a:rPr sz="1650" spc="-20" dirty="0">
                <a:latin typeface="FrutigerLTPro-Roman"/>
                <a:cs typeface="FrutigerLTPro-Roman"/>
              </a:rPr>
              <a:t>evidence-</a:t>
            </a:r>
            <a:r>
              <a:rPr sz="1650" dirty="0">
                <a:latin typeface="FrutigerLTPro-Roman"/>
                <a:cs typeface="FrutigerLTPro-Roman"/>
              </a:rPr>
              <a:t>based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insights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into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understanding,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nurturing,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developing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all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our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people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to </a:t>
            </a:r>
            <a:r>
              <a:rPr sz="1650" dirty="0">
                <a:latin typeface="FrutigerLTPro-Roman"/>
                <a:cs typeface="FrutigerLTPro-Roman"/>
              </a:rPr>
              <a:t>be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best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they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can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be.</a:t>
            </a:r>
            <a:endParaRPr sz="1650" dirty="0">
              <a:latin typeface="FrutigerLTPro-Roman"/>
              <a:cs typeface="FrutigerLTPro-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4720" y="5782197"/>
            <a:ext cx="3499485" cy="156210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600" b="1" spc="-10">
                <a:solidFill>
                  <a:srgbClr val="1F3B77"/>
                </a:solidFill>
                <a:latin typeface="FrutigerLTPro-Bold"/>
                <a:cs typeface="FrutigerLTPro-Bold"/>
              </a:rPr>
              <a:t>Promotes</a:t>
            </a:r>
            <a:r>
              <a:rPr sz="1600" b="1" spc="-60">
                <a:solidFill>
                  <a:srgbClr val="1F3B77"/>
                </a:solidFill>
                <a:latin typeface="FrutigerLTPro-Bold"/>
                <a:cs typeface="FrutigerLTPro-Bold"/>
              </a:rPr>
              <a:t> </a:t>
            </a:r>
            <a:r>
              <a:rPr sz="1600" b="1" spc="-10">
                <a:solidFill>
                  <a:srgbClr val="1F3B77"/>
                </a:solidFill>
                <a:latin typeface="FrutigerLTPro-Bold"/>
                <a:cs typeface="FrutigerLTPro-Bold"/>
              </a:rPr>
              <a:t>confidence</a:t>
            </a:r>
            <a:r>
              <a:rPr sz="1600" b="1" spc="-60">
                <a:solidFill>
                  <a:srgbClr val="1F3B77"/>
                </a:solidFill>
                <a:latin typeface="FrutigerLTPro-Bold"/>
                <a:cs typeface="FrutigerLTPro-Bold"/>
              </a:rPr>
              <a:t> </a:t>
            </a:r>
            <a:r>
              <a:rPr sz="1600" b="1">
                <a:solidFill>
                  <a:srgbClr val="1F3B77"/>
                </a:solidFill>
                <a:latin typeface="FrutigerLTPro-Bold"/>
                <a:cs typeface="FrutigerLTPro-Bold"/>
              </a:rPr>
              <a:t>and</a:t>
            </a:r>
            <a:r>
              <a:rPr sz="1600" b="1" spc="-60">
                <a:solidFill>
                  <a:srgbClr val="1F3B77"/>
                </a:solidFill>
                <a:latin typeface="FrutigerLTPro-Bold"/>
                <a:cs typeface="FrutigerLTPro-Bold"/>
              </a:rPr>
              <a:t> </a:t>
            </a:r>
            <a:r>
              <a:rPr sz="1600" b="1" spc="-10">
                <a:solidFill>
                  <a:srgbClr val="1F3B77"/>
                </a:solidFill>
                <a:latin typeface="FrutigerLTPro-Bold"/>
                <a:cs typeface="FrutigerLTPro-Bold"/>
              </a:rPr>
              <a:t>resilience</a:t>
            </a:r>
            <a:endParaRPr sz="1600">
              <a:latin typeface="FrutigerLTPro-Bold"/>
              <a:cs typeface="FrutigerLTPro-Bold"/>
            </a:endParaRPr>
          </a:p>
          <a:p>
            <a:pPr marL="12700" marR="5080">
              <a:lnSpc>
                <a:spcPct val="127099"/>
              </a:lnSpc>
              <a:spcBef>
                <a:spcPts val="390"/>
              </a:spcBef>
            </a:pPr>
            <a:r>
              <a:rPr sz="1450">
                <a:latin typeface="FrutigerLTPro-Roman"/>
                <a:cs typeface="FrutigerLTPro-Roman"/>
              </a:rPr>
              <a:t>Supports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self-</a:t>
            </a:r>
            <a:r>
              <a:rPr sz="1450">
                <a:latin typeface="FrutigerLTPro-Roman"/>
                <a:cs typeface="FrutigerLTPro-Roman"/>
              </a:rPr>
              <a:t>insight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4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self-</a:t>
            </a:r>
            <a:r>
              <a:rPr sz="1450" spc="-10">
                <a:latin typeface="FrutigerLTPro-Roman"/>
                <a:cs typeface="FrutigerLTPro-Roman"/>
              </a:rPr>
              <a:t>awareness </a:t>
            </a:r>
            <a:r>
              <a:rPr sz="1450">
                <a:latin typeface="FrutigerLTPro-Roman"/>
                <a:cs typeface="FrutigerLTPro-Roman"/>
              </a:rPr>
              <a:t>through</a:t>
            </a:r>
            <a:r>
              <a:rPr sz="1450" spc="-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reflection</a:t>
            </a:r>
            <a:r>
              <a:rPr sz="1450" spc="-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which</a:t>
            </a:r>
            <a:r>
              <a:rPr sz="1450" spc="-1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helps</a:t>
            </a:r>
            <a:r>
              <a:rPr sz="1450" spc="-10">
                <a:latin typeface="FrutigerLTPro-Roman"/>
                <a:cs typeface="FrutigerLTPro-Roman"/>
              </a:rPr>
              <a:t> establish </a:t>
            </a:r>
            <a:r>
              <a:rPr sz="1450">
                <a:latin typeface="FrutigerLTPro-Roman"/>
                <a:cs typeface="FrutigerLTPro-Roman"/>
              </a:rPr>
              <a:t>identity;</a:t>
            </a:r>
            <a:r>
              <a:rPr sz="1450" spc="-3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encourages</a:t>
            </a:r>
            <a:r>
              <a:rPr sz="1450" spc="-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learning</a:t>
            </a:r>
            <a:r>
              <a:rPr sz="1450" spc="-30">
                <a:latin typeface="FrutigerLTPro-Roman"/>
                <a:cs typeface="FrutigerLTPro-Roman"/>
              </a:rPr>
              <a:t> </a:t>
            </a:r>
            <a:r>
              <a:rPr sz="1450" spc="-20">
                <a:latin typeface="FrutigerLTPro-Roman"/>
                <a:cs typeface="FrutigerLTPro-Roman"/>
              </a:rPr>
              <a:t>from </a:t>
            </a:r>
            <a:r>
              <a:rPr sz="1450">
                <a:latin typeface="FrutigerLTPro-Roman"/>
                <a:cs typeface="FrutigerLTPro-Roman"/>
              </a:rPr>
              <a:t>experience</a:t>
            </a:r>
            <a:r>
              <a:rPr sz="1450" spc="-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and</a:t>
            </a:r>
            <a:r>
              <a:rPr sz="1450" spc="-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instills</a:t>
            </a:r>
            <a:r>
              <a:rPr sz="1450" spc="-2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confidence.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39119" y="5800466"/>
            <a:ext cx="3553460" cy="184277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600" b="1" spc="-20">
                <a:solidFill>
                  <a:srgbClr val="D2D8E4"/>
                </a:solidFill>
                <a:latin typeface="FrutigerLTPro-Bold"/>
                <a:cs typeface="FrutigerLTPro-Bold"/>
              </a:rPr>
              <a:t>Activates</a:t>
            </a:r>
            <a:r>
              <a:rPr sz="1600" b="1" spc="-35">
                <a:solidFill>
                  <a:srgbClr val="D2D8E4"/>
                </a:solidFill>
                <a:latin typeface="FrutigerLTPro-Bold"/>
                <a:cs typeface="FrutigerLTPro-Bold"/>
              </a:rPr>
              <a:t> </a:t>
            </a:r>
            <a:r>
              <a:rPr sz="1600" b="1" spc="-20">
                <a:solidFill>
                  <a:srgbClr val="D2D8E4"/>
                </a:solidFill>
                <a:latin typeface="FrutigerLTPro-Bold"/>
                <a:cs typeface="FrutigerLTPro-Bold"/>
              </a:rPr>
              <a:t>imagination</a:t>
            </a:r>
            <a:r>
              <a:rPr sz="1600" b="1" spc="-30">
                <a:solidFill>
                  <a:srgbClr val="D2D8E4"/>
                </a:solidFill>
                <a:latin typeface="FrutigerLTPro-Bold"/>
                <a:cs typeface="FrutigerLTPro-Bold"/>
              </a:rPr>
              <a:t> </a:t>
            </a:r>
            <a:r>
              <a:rPr sz="1600" b="1">
                <a:solidFill>
                  <a:srgbClr val="D2D8E4"/>
                </a:solidFill>
                <a:latin typeface="FrutigerLTPro-Bold"/>
                <a:cs typeface="FrutigerLTPro-Bold"/>
              </a:rPr>
              <a:t>and</a:t>
            </a:r>
            <a:r>
              <a:rPr sz="1600" b="1" spc="-35">
                <a:solidFill>
                  <a:srgbClr val="D2D8E4"/>
                </a:solidFill>
                <a:latin typeface="FrutigerLTPro-Bold"/>
                <a:cs typeface="FrutigerLTPro-Bold"/>
              </a:rPr>
              <a:t> </a:t>
            </a:r>
            <a:r>
              <a:rPr sz="1600" b="1" spc="-10">
                <a:solidFill>
                  <a:srgbClr val="D2D8E4"/>
                </a:solidFill>
                <a:latin typeface="FrutigerLTPro-Bold"/>
                <a:cs typeface="FrutigerLTPro-Bold"/>
              </a:rPr>
              <a:t>creativity</a:t>
            </a:r>
            <a:endParaRPr sz="1600">
              <a:latin typeface="FrutigerLTPro-Bold"/>
              <a:cs typeface="FrutigerLTPro-Bold"/>
            </a:endParaRPr>
          </a:p>
          <a:p>
            <a:pPr marL="12700" marR="5080">
              <a:lnSpc>
                <a:spcPct val="127099"/>
              </a:lnSpc>
              <a:spcBef>
                <a:spcPts val="390"/>
              </a:spcBef>
            </a:pP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Engaging</a:t>
            </a:r>
            <a:r>
              <a:rPr sz="1450" spc="-2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in</a:t>
            </a:r>
            <a:r>
              <a:rPr sz="1450" spc="-1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purposeful</a:t>
            </a:r>
            <a:r>
              <a:rPr sz="1450" spc="-2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and</a:t>
            </a:r>
            <a:r>
              <a:rPr sz="1450" spc="-1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 spc="-10">
                <a:solidFill>
                  <a:srgbClr val="FFFFFF"/>
                </a:solidFill>
                <a:latin typeface="FrutigerLTPro-Roman"/>
                <a:cs typeface="FrutigerLTPro-Roman"/>
              </a:rPr>
              <a:t>positive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social</a:t>
            </a:r>
            <a:r>
              <a:rPr sz="1450" spc="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activity</a:t>
            </a:r>
            <a:r>
              <a:rPr sz="1450" spc="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and</a:t>
            </a:r>
            <a:r>
              <a:rPr sz="1450" spc="1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being</a:t>
            </a:r>
            <a:r>
              <a:rPr sz="1450" spc="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immersed</a:t>
            </a:r>
            <a:r>
              <a:rPr sz="1450" spc="1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 spc="-25">
                <a:solidFill>
                  <a:srgbClr val="FFFFFF"/>
                </a:solidFill>
                <a:latin typeface="FrutigerLTPro-Roman"/>
                <a:cs typeface="FrutigerLTPro-Roman"/>
              </a:rPr>
              <a:t>in </a:t>
            </a:r>
            <a:r>
              <a:rPr sz="1450" spc="-10">
                <a:solidFill>
                  <a:srgbClr val="FFFFFF"/>
                </a:solidFill>
                <a:latin typeface="FrutigerLTPro-Roman"/>
                <a:cs typeface="FrutigerLTPro-Roman"/>
              </a:rPr>
              <a:t>fulfilling</a:t>
            </a:r>
            <a:r>
              <a:rPr sz="1450" spc="-2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and</a:t>
            </a:r>
            <a:r>
              <a:rPr sz="1450" spc="-2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meaningful</a:t>
            </a:r>
            <a:r>
              <a:rPr sz="1450" spc="-2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work</a:t>
            </a:r>
            <a:r>
              <a:rPr sz="1450" spc="-2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 spc="-10">
                <a:solidFill>
                  <a:srgbClr val="FFFFFF"/>
                </a:solidFill>
                <a:latin typeface="FrutigerLTPro-Roman"/>
                <a:cs typeface="FrutigerLTPro-Roman"/>
              </a:rPr>
              <a:t>promotes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a more sustainable kind</a:t>
            </a:r>
            <a:r>
              <a:rPr sz="1450" spc="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of </a:t>
            </a:r>
            <a:r>
              <a:rPr sz="1450" spc="-10">
                <a:solidFill>
                  <a:srgbClr val="FFFFFF"/>
                </a:solidFill>
                <a:latin typeface="FrutigerLTPro-Roman"/>
                <a:cs typeface="FrutigerLTPro-Roman"/>
              </a:rPr>
              <a:t>well-being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and</a:t>
            </a:r>
            <a:r>
              <a:rPr sz="1450" spc="-1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a</a:t>
            </a:r>
            <a:r>
              <a:rPr sz="1450" spc="-1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meaningful</a:t>
            </a:r>
            <a:r>
              <a:rPr sz="1450" spc="-1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 spc="-20">
                <a:solidFill>
                  <a:srgbClr val="FFFFFF"/>
                </a:solidFill>
                <a:latin typeface="FrutigerLTPro-Roman"/>
                <a:cs typeface="FrutigerLTPro-Roman"/>
              </a:rPr>
              <a:t>life.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4720" y="7963871"/>
            <a:ext cx="3029585" cy="156210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600" b="1" spc="-10">
                <a:solidFill>
                  <a:srgbClr val="D2D8E4"/>
                </a:solidFill>
                <a:latin typeface="FrutigerLTPro-Bold"/>
                <a:cs typeface="FrutigerLTPro-Bold"/>
              </a:rPr>
              <a:t>Heightens</a:t>
            </a:r>
            <a:r>
              <a:rPr sz="1600" b="1" spc="-60">
                <a:solidFill>
                  <a:srgbClr val="D2D8E4"/>
                </a:solidFill>
                <a:latin typeface="FrutigerLTPro-Bold"/>
                <a:cs typeface="FrutigerLTPro-Bold"/>
              </a:rPr>
              <a:t> </a:t>
            </a:r>
            <a:r>
              <a:rPr sz="1600" b="1" spc="-20">
                <a:solidFill>
                  <a:srgbClr val="D2D8E4"/>
                </a:solidFill>
                <a:latin typeface="FrutigerLTPro-Bold"/>
                <a:cs typeface="FrutigerLTPro-Bold"/>
              </a:rPr>
              <a:t>drive</a:t>
            </a:r>
            <a:r>
              <a:rPr sz="1600" b="1" spc="-60">
                <a:solidFill>
                  <a:srgbClr val="D2D8E4"/>
                </a:solidFill>
                <a:latin typeface="FrutigerLTPro-Bold"/>
                <a:cs typeface="FrutigerLTPro-Bold"/>
              </a:rPr>
              <a:t> </a:t>
            </a:r>
            <a:r>
              <a:rPr sz="1600" b="1">
                <a:solidFill>
                  <a:srgbClr val="D2D8E4"/>
                </a:solidFill>
                <a:latin typeface="FrutigerLTPro-Bold"/>
                <a:cs typeface="FrutigerLTPro-Bold"/>
              </a:rPr>
              <a:t>to</a:t>
            </a:r>
            <a:r>
              <a:rPr sz="1600" b="1" spc="-60">
                <a:solidFill>
                  <a:srgbClr val="D2D8E4"/>
                </a:solidFill>
                <a:latin typeface="FrutigerLTPro-Bold"/>
                <a:cs typeface="FrutigerLTPro-Bold"/>
              </a:rPr>
              <a:t> </a:t>
            </a:r>
            <a:r>
              <a:rPr sz="1600" b="1" spc="-10">
                <a:solidFill>
                  <a:srgbClr val="D2D8E4"/>
                </a:solidFill>
                <a:latin typeface="FrutigerLTPro-Bold"/>
                <a:cs typeface="FrutigerLTPro-Bold"/>
              </a:rPr>
              <a:t>succeed</a:t>
            </a:r>
            <a:endParaRPr sz="1600">
              <a:latin typeface="FrutigerLTPro-Bold"/>
              <a:cs typeface="FrutigerLTPro-Bold"/>
            </a:endParaRPr>
          </a:p>
          <a:p>
            <a:pPr marL="12700" marR="5080">
              <a:lnSpc>
                <a:spcPct val="127099"/>
              </a:lnSpc>
              <a:spcBef>
                <a:spcPts val="390"/>
              </a:spcBef>
            </a:pP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Supports</a:t>
            </a:r>
            <a:r>
              <a:rPr sz="1450" spc="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all</a:t>
            </a:r>
            <a:r>
              <a:rPr sz="1450" spc="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our</a:t>
            </a:r>
            <a:r>
              <a:rPr sz="1450" spc="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people</a:t>
            </a:r>
            <a:r>
              <a:rPr sz="1450" spc="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to</a:t>
            </a:r>
            <a:r>
              <a:rPr sz="1450" spc="1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 spc="-10">
                <a:solidFill>
                  <a:srgbClr val="FFFFFF"/>
                </a:solidFill>
                <a:latin typeface="FrutigerLTPro-Roman"/>
                <a:cs typeface="FrutigerLTPro-Roman"/>
              </a:rPr>
              <a:t>develop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drive</a:t>
            </a:r>
            <a:r>
              <a:rPr sz="1450" spc="-4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and</a:t>
            </a:r>
            <a:r>
              <a:rPr sz="1450" spc="-4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determination,</a:t>
            </a:r>
            <a:r>
              <a:rPr sz="1450" spc="-4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build</a:t>
            </a:r>
            <a:r>
              <a:rPr sz="1450" spc="-4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 spc="-25">
                <a:solidFill>
                  <a:srgbClr val="FFFFFF"/>
                </a:solidFill>
                <a:latin typeface="FrutigerLTPro-Roman"/>
                <a:cs typeface="FrutigerLTPro-Roman"/>
              </a:rPr>
              <a:t>on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their strengths,</a:t>
            </a:r>
            <a:r>
              <a:rPr sz="1450" spc="-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and </a:t>
            </a:r>
            <a:r>
              <a:rPr sz="1450" spc="-10">
                <a:solidFill>
                  <a:srgbClr val="FFFFFF"/>
                </a:solidFill>
                <a:latin typeface="FrutigerLTPro-Roman"/>
                <a:cs typeface="FrutigerLTPro-Roman"/>
              </a:rPr>
              <a:t>accelerate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their</a:t>
            </a:r>
            <a:r>
              <a:rPr sz="1450" spc="-3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 spc="-10">
                <a:solidFill>
                  <a:srgbClr val="FFFFFF"/>
                </a:solidFill>
                <a:latin typeface="FrutigerLTPro-Roman"/>
                <a:cs typeface="FrutigerLTPro-Roman"/>
              </a:rPr>
              <a:t>development.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6951" y="7963871"/>
            <a:ext cx="3728720" cy="1908215"/>
          </a:xfrm>
          <a:prstGeom prst="rect">
            <a:avLst/>
          </a:prstGeom>
        </p:spPr>
        <p:txBody>
          <a:bodyPr vert="horz" wrap="square" lIns="0" tIns="43815" rIns="0" bIns="0" rtlCol="0" anchor="t">
            <a:spAutoFit/>
          </a:bodyPr>
          <a:lstStyle/>
          <a:p>
            <a:pPr marL="12700" marR="5080">
              <a:lnSpc>
                <a:spcPct val="136000"/>
              </a:lnSpc>
              <a:spcBef>
                <a:spcPts val="345"/>
              </a:spcBef>
            </a:pPr>
            <a:r>
              <a:rPr sz="1600" b="1" spc="-20" dirty="0">
                <a:solidFill>
                  <a:srgbClr val="1F3B77"/>
                </a:solidFill>
                <a:latin typeface="FrutigerLTPro-Bold"/>
                <a:cs typeface="FrutigerLTPro-Bold"/>
              </a:rPr>
              <a:t>Facilitates</a:t>
            </a:r>
            <a:r>
              <a:rPr sz="1600" b="1" spc="-50" dirty="0">
                <a:solidFill>
                  <a:srgbClr val="1F3B77"/>
                </a:solidFill>
                <a:latin typeface="FrutigerLTPro-Bold"/>
                <a:cs typeface="FrutigerLTPro-Bold"/>
              </a:rPr>
              <a:t> </a:t>
            </a:r>
            <a:r>
              <a:rPr lang="en-GB" sz="1600" b="1" spc="-20" dirty="0">
                <a:solidFill>
                  <a:srgbClr val="1F3B77"/>
                </a:solidFill>
                <a:latin typeface="FrutigerLTPro-Bold"/>
                <a:cs typeface="FrutigerLTPro-Bold"/>
              </a:rPr>
              <a:t>learning</a:t>
            </a:r>
            <a:r>
              <a:rPr sz="1600" b="1" spc="-50" dirty="0">
                <a:solidFill>
                  <a:srgbClr val="1F3B77"/>
                </a:solidFill>
                <a:latin typeface="FrutigerLTPro-Bold"/>
                <a:cs typeface="FrutigerLTPro-Bold"/>
              </a:rPr>
              <a:t> </a:t>
            </a:r>
            <a:r>
              <a:rPr lang="en-GB" sz="1600" b="1" dirty="0">
                <a:solidFill>
                  <a:srgbClr val="1F3B77"/>
                </a:solidFill>
                <a:latin typeface="FrutigerLTPro-Bold"/>
                <a:cs typeface="FrutigerLTPro-Bold"/>
              </a:rPr>
              <a:t>and </a:t>
            </a:r>
            <a:r>
              <a:rPr lang="en-GB" sz="1600" b="1" spc="-10" dirty="0">
                <a:solidFill>
                  <a:srgbClr val="1F3B77"/>
                </a:solidFill>
                <a:latin typeface="FrutigerLTPro-Bold"/>
                <a:cs typeface="FrutigerLTPro-Bold"/>
              </a:rPr>
              <a:t>innovation </a:t>
            </a:r>
            <a:endParaRPr lang="en-US" sz="1450" dirty="0">
              <a:latin typeface="FrutigerLTPro-Roman"/>
              <a:cs typeface="FrutigerLTPro-Bold"/>
            </a:endParaRPr>
          </a:p>
          <a:p>
            <a:pPr marL="12700" marR="5080">
              <a:lnSpc>
                <a:spcPct val="136000"/>
              </a:lnSpc>
              <a:spcBef>
                <a:spcPts val="345"/>
              </a:spcBef>
            </a:pPr>
            <a:r>
              <a:rPr sz="1450" dirty="0">
                <a:latin typeface="FrutigerLTPro-Roman"/>
                <a:cs typeface="FrutigerLTPro-Roman"/>
              </a:rPr>
              <a:t>Inspires</a:t>
            </a:r>
            <a:r>
              <a:rPr sz="1450" spc="-20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and</a:t>
            </a:r>
            <a:r>
              <a:rPr lang="en-GB" sz="1450" spc="-20" dirty="0">
                <a:latin typeface="FrutigerLTPro-Roman"/>
                <a:cs typeface="FrutigerLTPro-Roman"/>
              </a:rPr>
              <a:t> </a:t>
            </a:r>
            <a:r>
              <a:rPr lang="en-GB" sz="1450" dirty="0">
                <a:latin typeface="FrutigerLTPro-Roman"/>
                <a:cs typeface="FrutigerLTPro-Roman"/>
              </a:rPr>
              <a:t>enables</a:t>
            </a:r>
            <a:r>
              <a:rPr sz="1450" spc="-20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learning</a:t>
            </a:r>
            <a:r>
              <a:rPr sz="1450" spc="-20" dirty="0">
                <a:latin typeface="FrutigerLTPro-Roman"/>
                <a:cs typeface="FrutigerLTPro-Roman"/>
              </a:rPr>
              <a:t> </a:t>
            </a:r>
            <a:r>
              <a:rPr sz="1450" spc="-25" dirty="0">
                <a:latin typeface="FrutigerLTPro-Roman"/>
                <a:cs typeface="FrutigerLTPro-Roman"/>
              </a:rPr>
              <a:t>and </a:t>
            </a:r>
            <a:r>
              <a:rPr sz="1450" dirty="0">
                <a:latin typeface="FrutigerLTPro-Roman"/>
                <a:cs typeface="FrutigerLTPro-Roman"/>
              </a:rPr>
              <a:t>development</a:t>
            </a:r>
            <a:r>
              <a:rPr sz="1450" spc="-25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of</a:t>
            </a:r>
            <a:r>
              <a:rPr sz="1450" spc="-20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new</a:t>
            </a:r>
            <a:r>
              <a:rPr sz="1450" spc="-20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skills</a:t>
            </a:r>
            <a:r>
              <a:rPr sz="1450" spc="-20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from</a:t>
            </a:r>
            <a:r>
              <a:rPr sz="1450" spc="-20" dirty="0">
                <a:latin typeface="FrutigerLTPro-Roman"/>
                <a:cs typeface="FrutigerLTPro-Roman"/>
              </a:rPr>
              <a:t> </a:t>
            </a:r>
            <a:r>
              <a:rPr sz="1450" spc="-50" dirty="0">
                <a:latin typeface="FrutigerLTPro-Roman"/>
                <a:cs typeface="FrutigerLTPro-Roman"/>
              </a:rPr>
              <a:t>a</a:t>
            </a:r>
            <a:r>
              <a:rPr lang="en-GB" sz="1450" spc="-50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depth, breadth, and </a:t>
            </a:r>
            <a:r>
              <a:rPr sz="1450" spc="-10" dirty="0">
                <a:latin typeface="FrutigerLTPro-Roman"/>
                <a:cs typeface="FrutigerLTPro-Roman"/>
              </a:rPr>
              <a:t>stretch/complexity </a:t>
            </a:r>
            <a:r>
              <a:rPr sz="1450" dirty="0">
                <a:latin typeface="FrutigerLTPro-Roman"/>
                <a:cs typeface="FrutigerLTPro-Roman"/>
              </a:rPr>
              <a:t>perspective.</a:t>
            </a:r>
            <a:r>
              <a:rPr sz="1450" spc="-5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This</a:t>
            </a:r>
            <a:r>
              <a:rPr sz="1450" spc="-5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helps to</a:t>
            </a:r>
            <a:r>
              <a:rPr sz="1450" spc="-5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instill</a:t>
            </a:r>
            <a:r>
              <a:rPr sz="1450" spc="-5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a sense</a:t>
            </a:r>
            <a:r>
              <a:rPr sz="1450" spc="-5" dirty="0">
                <a:latin typeface="FrutigerLTPro-Roman"/>
                <a:cs typeface="FrutigerLTPro-Roman"/>
              </a:rPr>
              <a:t> </a:t>
            </a:r>
            <a:r>
              <a:rPr sz="1450" spc="-25" dirty="0">
                <a:latin typeface="FrutigerLTPro-Roman"/>
                <a:cs typeface="FrutigerLTPro-Roman"/>
              </a:rPr>
              <a:t>of </a:t>
            </a:r>
            <a:r>
              <a:rPr sz="1450" dirty="0">
                <a:latin typeface="FrutigerLTPro-Roman"/>
                <a:cs typeface="FrutigerLTPro-Roman"/>
              </a:rPr>
              <a:t>growth,</a:t>
            </a:r>
            <a:r>
              <a:rPr sz="1450" spc="-25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determination,</a:t>
            </a:r>
            <a:r>
              <a:rPr sz="1450" spc="-25" dirty="0">
                <a:latin typeface="FrutigerLTPro-Roman"/>
                <a:cs typeface="FrutigerLTPro-Roman"/>
              </a:rPr>
              <a:t> </a:t>
            </a:r>
            <a:r>
              <a:rPr sz="1450" dirty="0">
                <a:latin typeface="FrutigerLTPro-Roman"/>
                <a:cs typeface="FrutigerLTPro-Roman"/>
              </a:rPr>
              <a:t>and</a:t>
            </a:r>
            <a:r>
              <a:rPr sz="1450" spc="-20" dirty="0">
                <a:latin typeface="FrutigerLTPro-Roman"/>
                <a:cs typeface="FrutigerLTPro-Roman"/>
              </a:rPr>
              <a:t> </a:t>
            </a:r>
            <a:r>
              <a:rPr sz="1450" spc="-10" dirty="0">
                <a:latin typeface="FrutigerLTPro-Roman"/>
                <a:cs typeface="FrutigerLTPro-Roman"/>
              </a:rPr>
              <a:t>relevance.</a:t>
            </a:r>
            <a:endParaRPr sz="1450" dirty="0">
              <a:latin typeface="FrutigerLTPro-Roman"/>
              <a:cs typeface="FrutigerLTPro-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15800" y="7963871"/>
            <a:ext cx="3723700" cy="1562100"/>
          </a:xfrm>
          <a:prstGeom prst="rect">
            <a:avLst/>
          </a:prstGeom>
        </p:spPr>
        <p:txBody>
          <a:bodyPr vert="horz" wrap="square" lIns="0" tIns="131445" rIns="0" bIns="0" rtlCol="0" anchor="t">
            <a:spAutoFit/>
          </a:bodyPr>
          <a:lstStyle/>
          <a:p>
            <a:pPr marL="12700">
              <a:spcBef>
                <a:spcPts val="1035"/>
              </a:spcBef>
            </a:pPr>
            <a:r>
              <a:rPr sz="1600" b="1">
                <a:solidFill>
                  <a:srgbClr val="D2D8E4"/>
                </a:solidFill>
                <a:latin typeface="FrutigerLTPro-Bold"/>
                <a:cs typeface="FrutigerLTPro-Bold"/>
              </a:rPr>
              <a:t>Builds</a:t>
            </a:r>
            <a:r>
              <a:rPr sz="1600" b="1" spc="-35">
                <a:solidFill>
                  <a:srgbClr val="D2D8E4"/>
                </a:solidFill>
                <a:latin typeface="FrutigerLTPro-Bold"/>
                <a:cs typeface="FrutigerLTPro-Bold"/>
              </a:rPr>
              <a:t> </a:t>
            </a:r>
            <a:r>
              <a:rPr lang="en-GB" sz="1600" b="1" spc="-25">
                <a:solidFill>
                  <a:srgbClr val="D2D8E4"/>
                </a:solidFill>
                <a:latin typeface="FrutigerLTPro-Bold"/>
                <a:cs typeface="FrutigerLTPro-Bold"/>
              </a:rPr>
              <a:t>stronger, healthier</a:t>
            </a:r>
            <a:r>
              <a:rPr sz="1600" b="1" spc="-35">
                <a:solidFill>
                  <a:srgbClr val="D2D8E4"/>
                </a:solidFill>
                <a:latin typeface="FrutigerLTPro-Bold"/>
                <a:cs typeface="FrutigerLTPro-Bold"/>
              </a:rPr>
              <a:t> </a:t>
            </a:r>
            <a:r>
              <a:rPr sz="1600" b="1" spc="-10">
                <a:solidFill>
                  <a:srgbClr val="D2D8E4"/>
                </a:solidFill>
                <a:latin typeface="FrutigerLTPro-Bold"/>
                <a:cs typeface="FrutigerLTPro-Bold"/>
              </a:rPr>
              <a:t>relationships</a:t>
            </a:r>
            <a:endParaRPr sz="1600">
              <a:latin typeface="FrutigerLTPro-Bold"/>
              <a:cs typeface="FrutigerLTPro-Bold"/>
            </a:endParaRPr>
          </a:p>
          <a:p>
            <a:pPr marL="12700" marR="290830">
              <a:lnSpc>
                <a:spcPct val="127099"/>
              </a:lnSpc>
              <a:spcBef>
                <a:spcPts val="390"/>
              </a:spcBef>
            </a:pP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Establishes</a:t>
            </a:r>
            <a:r>
              <a:rPr sz="1450" spc="-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psychological</a:t>
            </a:r>
            <a:r>
              <a:rPr sz="1450" spc="-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safety</a:t>
            </a:r>
            <a:r>
              <a:rPr sz="1450" spc="-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 spc="-25">
                <a:solidFill>
                  <a:srgbClr val="FFFFFF"/>
                </a:solidFill>
                <a:latin typeface="FrutigerLTPro-Roman"/>
                <a:cs typeface="FrutigerLTPro-Roman"/>
              </a:rPr>
              <a:t>and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trust</a:t>
            </a:r>
            <a:r>
              <a:rPr sz="1450" spc="-1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though</a:t>
            </a:r>
            <a:r>
              <a:rPr sz="1450" spc="-1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enabling</a:t>
            </a:r>
            <a:r>
              <a:rPr sz="1450" spc="-1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career</a:t>
            </a:r>
            <a:r>
              <a:rPr sz="1450" spc="-10">
                <a:solidFill>
                  <a:srgbClr val="FFFFFF"/>
                </a:solidFill>
                <a:latin typeface="FrutigerLTPro-Roman"/>
                <a:cs typeface="FrutigerLTPro-Roman"/>
              </a:rPr>
              <a:t> coaching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conversations</a:t>
            </a:r>
            <a:r>
              <a:rPr sz="1450" spc="-2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between</a:t>
            </a:r>
            <a:r>
              <a:rPr sz="1450" spc="-2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line</a:t>
            </a:r>
            <a:r>
              <a:rPr sz="1450" spc="-15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 spc="-10">
                <a:solidFill>
                  <a:srgbClr val="FFFFFF"/>
                </a:solidFill>
                <a:latin typeface="FrutigerLTPro-Roman"/>
                <a:cs typeface="FrutigerLTPro-Roman"/>
              </a:rPr>
              <a:t>manager </a:t>
            </a:r>
            <a:r>
              <a:rPr sz="1450">
                <a:solidFill>
                  <a:srgbClr val="FFFFFF"/>
                </a:solidFill>
                <a:latin typeface="FrutigerLTPro-Roman"/>
                <a:cs typeface="FrutigerLTPro-Roman"/>
              </a:rPr>
              <a:t>and</a:t>
            </a:r>
            <a:r>
              <a:rPr sz="1450" spc="10">
                <a:solidFill>
                  <a:srgbClr val="FFFFFF"/>
                </a:solidFill>
                <a:latin typeface="FrutigerLTPro-Roman"/>
                <a:cs typeface="FrutigerLTPro-Roman"/>
              </a:rPr>
              <a:t> </a:t>
            </a:r>
            <a:r>
              <a:rPr sz="1450" spc="-10">
                <a:solidFill>
                  <a:srgbClr val="FFFFFF"/>
                </a:solidFill>
                <a:latin typeface="FrutigerLTPro-Roman"/>
                <a:cs typeface="FrutigerLTPro-Roman"/>
              </a:rPr>
              <a:t>individuals.</a:t>
            </a:r>
            <a:endParaRPr sz="1450">
              <a:latin typeface="FrutigerLTPro-Roman"/>
              <a:cs typeface="FrutigerLTPro-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15800" y="5782197"/>
            <a:ext cx="3457575" cy="156210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600" b="1" spc="-10">
                <a:solidFill>
                  <a:srgbClr val="1F3B77"/>
                </a:solidFill>
                <a:latin typeface="FrutigerLTPro-Bold"/>
                <a:cs typeface="FrutigerLTPro-Bold"/>
              </a:rPr>
              <a:t>Reduces</a:t>
            </a:r>
            <a:r>
              <a:rPr sz="1600" b="1" spc="-55">
                <a:solidFill>
                  <a:srgbClr val="1F3B77"/>
                </a:solidFill>
                <a:latin typeface="FrutigerLTPro-Bold"/>
                <a:cs typeface="FrutigerLTPro-Bold"/>
              </a:rPr>
              <a:t> </a:t>
            </a:r>
            <a:r>
              <a:rPr sz="1600" b="1" spc="-10">
                <a:solidFill>
                  <a:srgbClr val="1F3B77"/>
                </a:solidFill>
                <a:latin typeface="FrutigerLTPro-Bold"/>
                <a:cs typeface="FrutigerLTPro-Bold"/>
              </a:rPr>
              <a:t>stress</a:t>
            </a:r>
            <a:endParaRPr sz="1600">
              <a:latin typeface="FrutigerLTPro-Bold"/>
              <a:cs typeface="FrutigerLTPro-Bold"/>
            </a:endParaRPr>
          </a:p>
          <a:p>
            <a:pPr marL="12700" marR="5080">
              <a:lnSpc>
                <a:spcPct val="127099"/>
              </a:lnSpc>
              <a:spcBef>
                <a:spcPts val="390"/>
              </a:spcBef>
            </a:pPr>
            <a:r>
              <a:rPr sz="1450">
                <a:latin typeface="FrutigerLTPro-Roman"/>
                <a:cs typeface="FrutigerLTPro-Roman"/>
              </a:rPr>
              <a:t>Individuals</a:t>
            </a:r>
            <a:r>
              <a:rPr sz="1450" spc="-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with</a:t>
            </a:r>
            <a:r>
              <a:rPr sz="1450" spc="-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a</a:t>
            </a:r>
            <a:r>
              <a:rPr sz="1450" spc="-25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positive</a:t>
            </a:r>
            <a:r>
              <a:rPr sz="1450" spc="-3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outlook</a:t>
            </a:r>
            <a:r>
              <a:rPr sz="1450" spc="-25">
                <a:latin typeface="FrutigerLTPro-Roman"/>
                <a:cs typeface="FrutigerLTPro-Roman"/>
              </a:rPr>
              <a:t> are </a:t>
            </a:r>
            <a:r>
              <a:rPr sz="1450">
                <a:latin typeface="FrutigerLTPro-Roman"/>
                <a:cs typeface="FrutigerLTPro-Roman"/>
              </a:rPr>
              <a:t>better equipped to deal with</a:t>
            </a:r>
            <a:r>
              <a:rPr sz="1450" spc="5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problems, </a:t>
            </a:r>
            <a:r>
              <a:rPr sz="1450">
                <a:latin typeface="FrutigerLTPro-Roman"/>
                <a:cs typeface="FrutigerLTPro-Roman"/>
              </a:rPr>
              <a:t>resulting</a:t>
            </a:r>
            <a:r>
              <a:rPr sz="1450" spc="-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in</a:t>
            </a:r>
            <a:r>
              <a:rPr sz="1450" spc="-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reduced</a:t>
            </a:r>
            <a:r>
              <a:rPr sz="1450" spc="-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stress</a:t>
            </a:r>
            <a:r>
              <a:rPr sz="1450" spc="-20">
                <a:latin typeface="FrutigerLTPro-Roman"/>
                <a:cs typeface="FrutigerLTPro-Roman"/>
              </a:rPr>
              <a:t> </a:t>
            </a:r>
            <a:r>
              <a:rPr sz="1450">
                <a:latin typeface="FrutigerLTPro-Roman"/>
                <a:cs typeface="FrutigerLTPro-Roman"/>
              </a:rPr>
              <a:t>levels</a:t>
            </a:r>
            <a:r>
              <a:rPr sz="1450" spc="-15">
                <a:latin typeface="FrutigerLTPro-Roman"/>
                <a:cs typeface="FrutigerLTPro-Roman"/>
              </a:rPr>
              <a:t> </a:t>
            </a:r>
            <a:r>
              <a:rPr sz="1450" spc="-25">
                <a:latin typeface="FrutigerLTPro-Roman"/>
                <a:cs typeface="FrutigerLTPro-Roman"/>
              </a:rPr>
              <a:t>and </a:t>
            </a:r>
            <a:r>
              <a:rPr sz="1450">
                <a:latin typeface="FrutigerLTPro-Roman"/>
                <a:cs typeface="FrutigerLTPro-Roman"/>
              </a:rPr>
              <a:t>higher</a:t>
            </a:r>
            <a:r>
              <a:rPr sz="1450" spc="-30">
                <a:latin typeface="FrutigerLTPro-Roman"/>
                <a:cs typeface="FrutigerLTPro-Roman"/>
              </a:rPr>
              <a:t> </a:t>
            </a:r>
            <a:r>
              <a:rPr sz="1450" spc="-10">
                <a:latin typeface="FrutigerLTPro-Roman"/>
                <a:cs typeface="FrutigerLTPro-Roman"/>
              </a:rPr>
              <a:t>performance.</a:t>
            </a:r>
            <a:endParaRPr sz="1450">
              <a:latin typeface="FrutigerLTPro-Roman"/>
              <a:cs typeface="FrutigerLTPro-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962522" y="10222103"/>
            <a:ext cx="2304415" cy="497840"/>
            <a:chOff x="16962522" y="10222103"/>
            <a:chExt cx="2304415" cy="497840"/>
          </a:xfrm>
        </p:grpSpPr>
        <p:sp>
          <p:nvSpPr>
            <p:cNvPr id="25" name="object 25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74572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778826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4" action="ppaction://hlinksldjump"/>
            </p:cNvPr>
            <p:cNvSpPr/>
            <p:nvPr/>
          </p:nvSpPr>
          <p:spPr>
            <a:xfrm>
              <a:off x="18917872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876547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>
              <a:hlinkClick r:id="" action="ppaction://hlinkshowjump?jump=previousslide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>
              <a:hlinkClick r:id="" action="ppaction://hlinkshowjump?jump=nextslide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04232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17649896" y="10334275"/>
            <a:ext cx="3302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>
              <a:lnSpc>
                <a:spcPts val="2080"/>
              </a:lnSpc>
            </a:pPr>
            <a:fld id="{81D60167-4931-47E6-BA6A-407CBD079E47}" type="slidenum">
              <a:rPr spc="-25" dirty="0"/>
              <a:pPr marL="38100" algn="ctr">
                <a:lnSpc>
                  <a:spcPts val="2080"/>
                </a:lnSpc>
              </a:pPr>
              <a:t>5</a:t>
            </a:fld>
            <a:endParaRPr spc="-2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22808" y="0"/>
            <a:ext cx="11981815" cy="11308715"/>
          </a:xfrm>
          <a:custGeom>
            <a:avLst/>
            <a:gdLst/>
            <a:ahLst/>
            <a:cxnLst/>
            <a:rect l="l" t="t" r="r" b="b"/>
            <a:pathLst>
              <a:path w="11981815" h="11308715">
                <a:moveTo>
                  <a:pt x="11981290" y="0"/>
                </a:moveTo>
                <a:lnTo>
                  <a:pt x="3215800" y="0"/>
                </a:lnTo>
                <a:lnTo>
                  <a:pt x="3145190" y="78625"/>
                </a:lnTo>
                <a:lnTo>
                  <a:pt x="3044704" y="192213"/>
                </a:lnTo>
                <a:lnTo>
                  <a:pt x="2945119" y="306724"/>
                </a:lnTo>
                <a:lnTo>
                  <a:pt x="2895677" y="364322"/>
                </a:lnTo>
                <a:lnTo>
                  <a:pt x="2846475" y="422146"/>
                </a:lnTo>
                <a:lnTo>
                  <a:pt x="2797519" y="480195"/>
                </a:lnTo>
                <a:lnTo>
                  <a:pt x="2748813" y="538465"/>
                </a:lnTo>
                <a:lnTo>
                  <a:pt x="2700362" y="596956"/>
                </a:lnTo>
                <a:lnTo>
                  <a:pt x="2652172" y="655666"/>
                </a:lnTo>
                <a:lnTo>
                  <a:pt x="2604247" y="714593"/>
                </a:lnTo>
                <a:lnTo>
                  <a:pt x="2556593" y="773736"/>
                </a:lnTo>
                <a:lnTo>
                  <a:pt x="2509214" y="833092"/>
                </a:lnTo>
                <a:lnTo>
                  <a:pt x="2462115" y="892660"/>
                </a:lnTo>
                <a:lnTo>
                  <a:pt x="2415302" y="952438"/>
                </a:lnTo>
                <a:lnTo>
                  <a:pt x="2368779" y="1012425"/>
                </a:lnTo>
                <a:lnTo>
                  <a:pt x="2322552" y="1072618"/>
                </a:lnTo>
                <a:lnTo>
                  <a:pt x="2276625" y="1133016"/>
                </a:lnTo>
                <a:lnTo>
                  <a:pt x="2231004" y="1193618"/>
                </a:lnTo>
                <a:lnTo>
                  <a:pt x="2185693" y="1254421"/>
                </a:lnTo>
                <a:lnTo>
                  <a:pt x="2140697" y="1315423"/>
                </a:lnTo>
                <a:lnTo>
                  <a:pt x="2096023" y="1376624"/>
                </a:lnTo>
                <a:lnTo>
                  <a:pt x="2051673" y="1438020"/>
                </a:lnTo>
                <a:lnTo>
                  <a:pt x="2007654" y="1499611"/>
                </a:lnTo>
                <a:lnTo>
                  <a:pt x="1963971" y="1561395"/>
                </a:lnTo>
                <a:lnTo>
                  <a:pt x="1920628" y="1623370"/>
                </a:lnTo>
                <a:lnTo>
                  <a:pt x="1877631" y="1685534"/>
                </a:lnTo>
                <a:lnTo>
                  <a:pt x="1834984" y="1747886"/>
                </a:lnTo>
                <a:lnTo>
                  <a:pt x="1792693" y="1810423"/>
                </a:lnTo>
                <a:lnTo>
                  <a:pt x="1750763" y="1873144"/>
                </a:lnTo>
                <a:lnTo>
                  <a:pt x="1709197" y="1936047"/>
                </a:lnTo>
                <a:lnTo>
                  <a:pt x="1668003" y="1999131"/>
                </a:lnTo>
                <a:lnTo>
                  <a:pt x="1627184" y="2062394"/>
                </a:lnTo>
                <a:lnTo>
                  <a:pt x="1586746" y="2125834"/>
                </a:lnTo>
                <a:lnTo>
                  <a:pt x="1546693" y="2189448"/>
                </a:lnTo>
                <a:lnTo>
                  <a:pt x="1507031" y="2253237"/>
                </a:lnTo>
                <a:lnTo>
                  <a:pt x="1467765" y="2317197"/>
                </a:lnTo>
                <a:lnTo>
                  <a:pt x="1428899" y="2381327"/>
                </a:lnTo>
                <a:lnTo>
                  <a:pt x="1390439" y="2445626"/>
                </a:lnTo>
                <a:lnTo>
                  <a:pt x="1352390" y="2510091"/>
                </a:lnTo>
                <a:lnTo>
                  <a:pt x="1314756" y="2574721"/>
                </a:lnTo>
                <a:lnTo>
                  <a:pt x="1277543" y="2639513"/>
                </a:lnTo>
                <a:lnTo>
                  <a:pt x="1240756" y="2704468"/>
                </a:lnTo>
                <a:lnTo>
                  <a:pt x="1204399" y="2769581"/>
                </a:lnTo>
                <a:lnTo>
                  <a:pt x="1168478" y="2834853"/>
                </a:lnTo>
                <a:lnTo>
                  <a:pt x="1132998" y="2900280"/>
                </a:lnTo>
                <a:lnTo>
                  <a:pt x="1097963" y="2965862"/>
                </a:lnTo>
                <a:lnTo>
                  <a:pt x="1063379" y="3031597"/>
                </a:lnTo>
                <a:lnTo>
                  <a:pt x="1029251" y="3097482"/>
                </a:lnTo>
                <a:lnTo>
                  <a:pt x="995584" y="3163516"/>
                </a:lnTo>
                <a:lnTo>
                  <a:pt x="962382" y="3229698"/>
                </a:lnTo>
                <a:lnTo>
                  <a:pt x="929652" y="3296025"/>
                </a:lnTo>
                <a:lnTo>
                  <a:pt x="897397" y="3362496"/>
                </a:lnTo>
                <a:lnTo>
                  <a:pt x="865622" y="3429110"/>
                </a:lnTo>
                <a:lnTo>
                  <a:pt x="834334" y="3495863"/>
                </a:lnTo>
                <a:lnTo>
                  <a:pt x="803536" y="3562755"/>
                </a:lnTo>
                <a:lnTo>
                  <a:pt x="773234" y="3629784"/>
                </a:lnTo>
                <a:lnTo>
                  <a:pt x="743433" y="3696949"/>
                </a:lnTo>
                <a:lnTo>
                  <a:pt x="714138" y="3764246"/>
                </a:lnTo>
                <a:lnTo>
                  <a:pt x="685354" y="3831675"/>
                </a:lnTo>
                <a:lnTo>
                  <a:pt x="657085" y="3899234"/>
                </a:lnTo>
                <a:lnTo>
                  <a:pt x="629338" y="3966922"/>
                </a:lnTo>
                <a:lnTo>
                  <a:pt x="602116" y="4034735"/>
                </a:lnTo>
                <a:lnTo>
                  <a:pt x="575425" y="4102673"/>
                </a:lnTo>
                <a:lnTo>
                  <a:pt x="549270" y="4170735"/>
                </a:lnTo>
                <a:lnTo>
                  <a:pt x="523656" y="4238917"/>
                </a:lnTo>
                <a:lnTo>
                  <a:pt x="498588" y="4307219"/>
                </a:lnTo>
                <a:lnTo>
                  <a:pt x="474071" y="4375638"/>
                </a:lnTo>
                <a:lnTo>
                  <a:pt x="450109" y="4444173"/>
                </a:lnTo>
                <a:lnTo>
                  <a:pt x="426709" y="4512823"/>
                </a:lnTo>
                <a:lnTo>
                  <a:pt x="403874" y="4581585"/>
                </a:lnTo>
                <a:lnTo>
                  <a:pt x="381611" y="4650457"/>
                </a:lnTo>
                <a:lnTo>
                  <a:pt x="359923" y="4719439"/>
                </a:lnTo>
                <a:lnTo>
                  <a:pt x="338816" y="4788528"/>
                </a:lnTo>
                <a:lnTo>
                  <a:pt x="318296" y="4857722"/>
                </a:lnTo>
                <a:lnTo>
                  <a:pt x="298366" y="4927020"/>
                </a:lnTo>
                <a:lnTo>
                  <a:pt x="279032" y="4996420"/>
                </a:lnTo>
                <a:lnTo>
                  <a:pt x="260300" y="5065920"/>
                </a:lnTo>
                <a:lnTo>
                  <a:pt x="242173" y="5135518"/>
                </a:lnTo>
                <a:lnTo>
                  <a:pt x="224657" y="5205214"/>
                </a:lnTo>
                <a:lnTo>
                  <a:pt x="207758" y="5275004"/>
                </a:lnTo>
                <a:lnTo>
                  <a:pt x="191479" y="5344888"/>
                </a:lnTo>
                <a:lnTo>
                  <a:pt x="175827" y="5414863"/>
                </a:lnTo>
                <a:lnTo>
                  <a:pt x="160805" y="5484927"/>
                </a:lnTo>
                <a:lnTo>
                  <a:pt x="146420" y="5555080"/>
                </a:lnTo>
                <a:lnTo>
                  <a:pt x="132675" y="5625319"/>
                </a:lnTo>
                <a:lnTo>
                  <a:pt x="119577" y="5695643"/>
                </a:lnTo>
                <a:lnTo>
                  <a:pt x="107130" y="5766049"/>
                </a:lnTo>
                <a:lnTo>
                  <a:pt x="95339" y="5836536"/>
                </a:lnTo>
                <a:lnTo>
                  <a:pt x="84209" y="5907103"/>
                </a:lnTo>
                <a:lnTo>
                  <a:pt x="73745" y="5977747"/>
                </a:lnTo>
                <a:lnTo>
                  <a:pt x="63953" y="6048467"/>
                </a:lnTo>
                <a:lnTo>
                  <a:pt x="54836" y="6119261"/>
                </a:lnTo>
                <a:lnTo>
                  <a:pt x="46401" y="6190128"/>
                </a:lnTo>
                <a:lnTo>
                  <a:pt x="38651" y="6261064"/>
                </a:lnTo>
                <a:lnTo>
                  <a:pt x="31593" y="6332070"/>
                </a:lnTo>
                <a:lnTo>
                  <a:pt x="25231" y="6403143"/>
                </a:lnTo>
                <a:lnTo>
                  <a:pt x="19571" y="6474281"/>
                </a:lnTo>
                <a:lnTo>
                  <a:pt x="14616" y="6545482"/>
                </a:lnTo>
                <a:lnTo>
                  <a:pt x="10373" y="6616746"/>
                </a:lnTo>
                <a:lnTo>
                  <a:pt x="6846" y="6688069"/>
                </a:lnTo>
                <a:lnTo>
                  <a:pt x="4040" y="6759451"/>
                </a:lnTo>
                <a:lnTo>
                  <a:pt x="1960" y="6830890"/>
                </a:lnTo>
                <a:lnTo>
                  <a:pt x="612" y="6902383"/>
                </a:lnTo>
                <a:lnTo>
                  <a:pt x="0" y="6973929"/>
                </a:lnTo>
                <a:lnTo>
                  <a:pt x="129" y="7045527"/>
                </a:lnTo>
                <a:lnTo>
                  <a:pt x="1004" y="7117175"/>
                </a:lnTo>
                <a:lnTo>
                  <a:pt x="2631" y="7188870"/>
                </a:lnTo>
                <a:lnTo>
                  <a:pt x="5013" y="7260611"/>
                </a:lnTo>
                <a:lnTo>
                  <a:pt x="8158" y="7332397"/>
                </a:lnTo>
                <a:lnTo>
                  <a:pt x="12068" y="7404225"/>
                </a:lnTo>
                <a:lnTo>
                  <a:pt x="16750" y="7476095"/>
                </a:lnTo>
                <a:lnTo>
                  <a:pt x="22208" y="7548003"/>
                </a:lnTo>
                <a:lnTo>
                  <a:pt x="28447" y="7619949"/>
                </a:lnTo>
                <a:lnTo>
                  <a:pt x="35473" y="7691930"/>
                </a:lnTo>
                <a:lnTo>
                  <a:pt x="43290" y="7763946"/>
                </a:lnTo>
                <a:lnTo>
                  <a:pt x="51904" y="7835993"/>
                </a:lnTo>
                <a:lnTo>
                  <a:pt x="61319" y="7908071"/>
                </a:lnTo>
                <a:lnTo>
                  <a:pt x="71540" y="7980178"/>
                </a:lnTo>
                <a:lnTo>
                  <a:pt x="82573" y="8052311"/>
                </a:lnTo>
                <a:lnTo>
                  <a:pt x="94422" y="8124470"/>
                </a:lnTo>
                <a:lnTo>
                  <a:pt x="107092" y="8196652"/>
                </a:lnTo>
                <a:lnTo>
                  <a:pt x="120589" y="8268856"/>
                </a:lnTo>
                <a:lnTo>
                  <a:pt x="134917" y="8341080"/>
                </a:lnTo>
                <a:lnTo>
                  <a:pt x="150082" y="8413322"/>
                </a:lnTo>
                <a:lnTo>
                  <a:pt x="166088" y="8485580"/>
                </a:lnTo>
                <a:lnTo>
                  <a:pt x="182940" y="8557854"/>
                </a:lnTo>
                <a:lnTo>
                  <a:pt x="200644" y="8630140"/>
                </a:lnTo>
                <a:lnTo>
                  <a:pt x="219205" y="8702437"/>
                </a:lnTo>
                <a:lnTo>
                  <a:pt x="238627" y="8774744"/>
                </a:lnTo>
                <a:lnTo>
                  <a:pt x="258915" y="8847059"/>
                </a:lnTo>
                <a:lnTo>
                  <a:pt x="280075" y="8919379"/>
                </a:lnTo>
                <a:lnTo>
                  <a:pt x="302111" y="8991704"/>
                </a:lnTo>
                <a:lnTo>
                  <a:pt x="325029" y="9064031"/>
                </a:lnTo>
                <a:lnTo>
                  <a:pt x="348834" y="9136359"/>
                </a:lnTo>
                <a:lnTo>
                  <a:pt x="373530" y="9208686"/>
                </a:lnTo>
                <a:lnTo>
                  <a:pt x="399122" y="9281011"/>
                </a:lnTo>
                <a:lnTo>
                  <a:pt x="425616" y="9353331"/>
                </a:lnTo>
                <a:lnTo>
                  <a:pt x="453017" y="9425644"/>
                </a:lnTo>
                <a:lnTo>
                  <a:pt x="481329" y="9497950"/>
                </a:lnTo>
                <a:lnTo>
                  <a:pt x="510558" y="9570246"/>
                </a:lnTo>
                <a:lnTo>
                  <a:pt x="540708" y="9642530"/>
                </a:lnTo>
                <a:lnTo>
                  <a:pt x="571785" y="9714801"/>
                </a:lnTo>
                <a:lnTo>
                  <a:pt x="603794" y="9787058"/>
                </a:lnTo>
                <a:lnTo>
                  <a:pt x="636739" y="9859297"/>
                </a:lnTo>
                <a:lnTo>
                  <a:pt x="670625" y="9931519"/>
                </a:lnTo>
                <a:lnTo>
                  <a:pt x="705459" y="10003719"/>
                </a:lnTo>
                <a:lnTo>
                  <a:pt x="741244" y="10075899"/>
                </a:lnTo>
                <a:lnTo>
                  <a:pt x="777985" y="10148054"/>
                </a:lnTo>
                <a:lnTo>
                  <a:pt x="804806" y="10199589"/>
                </a:lnTo>
                <a:lnTo>
                  <a:pt x="831831" y="10250627"/>
                </a:lnTo>
                <a:lnTo>
                  <a:pt x="859059" y="10301169"/>
                </a:lnTo>
                <a:lnTo>
                  <a:pt x="886491" y="10351219"/>
                </a:lnTo>
                <a:lnTo>
                  <a:pt x="914124" y="10400777"/>
                </a:lnTo>
                <a:lnTo>
                  <a:pt x="941958" y="10449845"/>
                </a:lnTo>
                <a:lnTo>
                  <a:pt x="969992" y="10498426"/>
                </a:lnTo>
                <a:lnTo>
                  <a:pt x="998225" y="10546520"/>
                </a:lnTo>
                <a:lnTo>
                  <a:pt x="1026656" y="10594131"/>
                </a:lnTo>
                <a:lnTo>
                  <a:pt x="1055284" y="10641259"/>
                </a:lnTo>
                <a:lnTo>
                  <a:pt x="1084108" y="10687906"/>
                </a:lnTo>
                <a:lnTo>
                  <a:pt x="1113128" y="10734075"/>
                </a:lnTo>
                <a:lnTo>
                  <a:pt x="1142342" y="10779767"/>
                </a:lnTo>
                <a:lnTo>
                  <a:pt x="1171750" y="10824985"/>
                </a:lnTo>
                <a:lnTo>
                  <a:pt x="1201350" y="10869729"/>
                </a:lnTo>
                <a:lnTo>
                  <a:pt x="1231141" y="10914001"/>
                </a:lnTo>
                <a:lnTo>
                  <a:pt x="1261124" y="10957805"/>
                </a:lnTo>
                <a:lnTo>
                  <a:pt x="1291295" y="11001140"/>
                </a:lnTo>
                <a:lnTo>
                  <a:pt x="1321656" y="11044010"/>
                </a:lnTo>
                <a:lnTo>
                  <a:pt x="1352205" y="11086416"/>
                </a:lnTo>
                <a:lnTo>
                  <a:pt x="1382940" y="11128360"/>
                </a:lnTo>
                <a:lnTo>
                  <a:pt x="1413861" y="11169844"/>
                </a:lnTo>
                <a:lnTo>
                  <a:pt x="1444968" y="11210869"/>
                </a:lnTo>
                <a:lnTo>
                  <a:pt x="1476258" y="11251438"/>
                </a:lnTo>
                <a:lnTo>
                  <a:pt x="1507732" y="11291551"/>
                </a:lnTo>
                <a:lnTo>
                  <a:pt x="1521304" y="11308556"/>
                </a:lnTo>
                <a:lnTo>
                  <a:pt x="11981290" y="11308556"/>
                </a:lnTo>
                <a:lnTo>
                  <a:pt x="11981290" y="0"/>
                </a:lnTo>
                <a:close/>
              </a:path>
            </a:pathLst>
          </a:custGeom>
          <a:solidFill>
            <a:srgbClr val="EAF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74572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74572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78826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78826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hlinkClick r:id="rId2" action="ppaction://hlinksldjump"/>
          </p:cNvPr>
          <p:cNvSpPr/>
          <p:nvPr/>
        </p:nvSpPr>
        <p:spPr>
          <a:xfrm>
            <a:off x="18917873" y="10427830"/>
            <a:ext cx="200025" cy="156845"/>
          </a:xfrm>
          <a:custGeom>
            <a:avLst/>
            <a:gdLst/>
            <a:ahLst/>
            <a:cxnLst/>
            <a:rect l="l" t="t" r="r" b="b"/>
            <a:pathLst>
              <a:path w="200025" h="156845">
                <a:moveTo>
                  <a:pt x="0" y="0"/>
                </a:moveTo>
                <a:lnTo>
                  <a:pt x="0" y="156435"/>
                </a:lnTo>
                <a:lnTo>
                  <a:pt x="199543" y="156435"/>
                </a:lnTo>
                <a:lnTo>
                  <a:pt x="199543" y="0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76547" y="10322759"/>
            <a:ext cx="282575" cy="141605"/>
          </a:xfrm>
          <a:custGeom>
            <a:avLst/>
            <a:gdLst/>
            <a:ahLst/>
            <a:cxnLst/>
            <a:rect l="l" t="t" r="r" b="b"/>
            <a:pathLst>
              <a:path w="282575" h="141604">
                <a:moveTo>
                  <a:pt x="282200" y="141105"/>
                </a:moveTo>
                <a:lnTo>
                  <a:pt x="141095" y="0"/>
                </a:lnTo>
                <a:lnTo>
                  <a:pt x="0" y="141105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72481" y="10232062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72481" y="10232062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477650"/>
                </a:move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hlinkClick r:id="" action="ppaction://hlinkshowjump?jump=previousslid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2552" y="10365995"/>
            <a:ext cx="230072" cy="20978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8176737" y="1023206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76737" y="1023206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>
            <a:hlinkClick r:id="" action="ppaction://hlinkshowjump?jump=nextslide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04233" y="10365995"/>
            <a:ext cx="230072" cy="20978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24970" y="2459980"/>
            <a:ext cx="6507480" cy="161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>
                <a:solidFill>
                  <a:srgbClr val="2C9445"/>
                </a:solidFill>
              </a:rPr>
              <a:t>The</a:t>
            </a:r>
            <a:r>
              <a:rPr spc="-105">
                <a:solidFill>
                  <a:srgbClr val="2C9445"/>
                </a:solidFill>
              </a:rPr>
              <a:t> </a:t>
            </a:r>
            <a:r>
              <a:rPr>
                <a:solidFill>
                  <a:srgbClr val="2C9445"/>
                </a:solidFill>
              </a:rPr>
              <a:t>Scope</a:t>
            </a:r>
            <a:r>
              <a:rPr spc="-100">
                <a:solidFill>
                  <a:srgbClr val="2C9445"/>
                </a:solidFill>
              </a:rPr>
              <a:t> </a:t>
            </a:r>
            <a:r>
              <a:rPr>
                <a:solidFill>
                  <a:srgbClr val="2C9445"/>
                </a:solidFill>
              </a:rPr>
              <a:t>for</a:t>
            </a:r>
            <a:r>
              <a:rPr spc="-105">
                <a:solidFill>
                  <a:srgbClr val="2C9445"/>
                </a:solidFill>
              </a:rPr>
              <a:t> </a:t>
            </a:r>
            <a:r>
              <a:rPr spc="-10">
                <a:solidFill>
                  <a:srgbClr val="2C9445"/>
                </a:solidFill>
              </a:rPr>
              <a:t>Growth components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7649896" y="10334275"/>
            <a:ext cx="3302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>
              <a:lnSpc>
                <a:spcPts val="2080"/>
              </a:lnSpc>
            </a:pPr>
            <a:fld id="{81D60167-4931-47E6-BA6A-407CBD079E47}" type="slidenum">
              <a:rPr spc="-25" dirty="0"/>
              <a:pPr marL="38100" algn="ctr">
                <a:lnSpc>
                  <a:spcPts val="2080"/>
                </a:lnSpc>
              </a:pPr>
              <a:t>6</a:t>
            </a:fld>
            <a:endParaRPr spc="-25"/>
          </a:p>
        </p:txBody>
      </p:sp>
      <p:sp>
        <p:nvSpPr>
          <p:cNvPr id="18" name="object 18"/>
          <p:cNvSpPr txBox="1"/>
          <p:nvPr/>
        </p:nvSpPr>
        <p:spPr>
          <a:xfrm>
            <a:off x="824970" y="4404579"/>
            <a:ext cx="4947920" cy="86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95"/>
              </a:spcBef>
            </a:pPr>
            <a:r>
              <a:rPr sz="2450">
                <a:solidFill>
                  <a:srgbClr val="81BF8F"/>
                </a:solidFill>
                <a:latin typeface="FrutigerLTPro-Roman"/>
                <a:cs typeface="FrutigerLTPro-Roman"/>
              </a:rPr>
              <a:t>The</a:t>
            </a:r>
            <a:r>
              <a:rPr sz="2450" spc="5">
                <a:solidFill>
                  <a:srgbClr val="81BF8F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1BF8F"/>
                </a:solidFill>
                <a:latin typeface="FrutigerLTPro-Roman"/>
                <a:cs typeface="FrutigerLTPro-Roman"/>
              </a:rPr>
              <a:t>Scope</a:t>
            </a:r>
            <a:r>
              <a:rPr sz="2450" spc="5">
                <a:solidFill>
                  <a:srgbClr val="81BF8F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1BF8F"/>
                </a:solidFill>
                <a:latin typeface="FrutigerLTPro-Roman"/>
                <a:cs typeface="FrutigerLTPro-Roman"/>
              </a:rPr>
              <a:t>for</a:t>
            </a:r>
            <a:r>
              <a:rPr sz="2450" spc="5">
                <a:solidFill>
                  <a:srgbClr val="81BF8F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1BF8F"/>
                </a:solidFill>
                <a:latin typeface="FrutigerLTPro-Roman"/>
                <a:cs typeface="FrutigerLTPro-Roman"/>
              </a:rPr>
              <a:t>Growth</a:t>
            </a:r>
            <a:r>
              <a:rPr sz="2450" spc="5">
                <a:solidFill>
                  <a:srgbClr val="81BF8F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81BF8F"/>
                </a:solidFill>
                <a:latin typeface="FrutigerLTPro-Roman"/>
                <a:cs typeface="FrutigerLTPro-Roman"/>
              </a:rPr>
              <a:t>framework </a:t>
            </a:r>
            <a:r>
              <a:rPr sz="2450">
                <a:solidFill>
                  <a:srgbClr val="81BF8F"/>
                </a:solidFill>
                <a:latin typeface="FrutigerLTPro-Roman"/>
                <a:cs typeface="FrutigerLTPro-Roman"/>
              </a:rPr>
              <a:t>has</a:t>
            </a:r>
            <a:r>
              <a:rPr sz="2450" spc="5">
                <a:solidFill>
                  <a:srgbClr val="81BF8F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1BF8F"/>
                </a:solidFill>
                <a:latin typeface="FrutigerLTPro-Roman"/>
                <a:cs typeface="FrutigerLTPro-Roman"/>
              </a:rPr>
              <a:t>three</a:t>
            </a:r>
            <a:r>
              <a:rPr sz="2450" spc="5">
                <a:solidFill>
                  <a:srgbClr val="81BF8F"/>
                </a:solidFill>
                <a:latin typeface="FrutigerLTPro-Roman"/>
                <a:cs typeface="FrutigerLTPro-Roman"/>
              </a:rPr>
              <a:t> </a:t>
            </a:r>
            <a:r>
              <a:rPr sz="2450">
                <a:solidFill>
                  <a:srgbClr val="81BF8F"/>
                </a:solidFill>
                <a:latin typeface="FrutigerLTPro-Roman"/>
                <a:cs typeface="FrutigerLTPro-Roman"/>
              </a:rPr>
              <a:t>ambition</a:t>
            </a:r>
            <a:r>
              <a:rPr sz="2450" spc="5">
                <a:solidFill>
                  <a:srgbClr val="81BF8F"/>
                </a:solidFill>
                <a:latin typeface="FrutigerLTPro-Roman"/>
                <a:cs typeface="FrutigerLTPro-Roman"/>
              </a:rPr>
              <a:t> </a:t>
            </a:r>
            <a:r>
              <a:rPr sz="2450" spc="-10">
                <a:solidFill>
                  <a:srgbClr val="81BF8F"/>
                </a:solidFill>
                <a:latin typeface="FrutigerLTPro-Roman"/>
                <a:cs typeface="FrutigerLTPro-Roman"/>
              </a:rPr>
              <a:t>categories.</a:t>
            </a:r>
            <a:endParaRPr sz="2450">
              <a:latin typeface="FrutigerLTPro-Roman"/>
              <a:cs typeface="FrutigerLTPro-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5523" y="5848628"/>
            <a:ext cx="5637530" cy="2780665"/>
          </a:xfrm>
          <a:prstGeom prst="rect">
            <a:avLst/>
          </a:prstGeom>
          <a:ln w="15706">
            <a:solidFill>
              <a:srgbClr val="2C9445"/>
            </a:solidFill>
          </a:ln>
        </p:spPr>
        <p:txBody>
          <a:bodyPr vert="horz" wrap="square" lIns="0" tIns="206375" rIns="0" bIns="0" rtlCol="0">
            <a:spAutoFit/>
          </a:bodyPr>
          <a:lstStyle/>
          <a:p>
            <a:pPr marL="304165" marR="910590">
              <a:lnSpc>
                <a:spcPct val="117700"/>
              </a:lnSpc>
              <a:spcBef>
                <a:spcPts val="1625"/>
              </a:spcBef>
            </a:pPr>
            <a:r>
              <a:rPr sz="1700" b="1">
                <a:latin typeface="FrutigerLTPro-Bold"/>
                <a:cs typeface="FrutigerLTPro-Bold"/>
              </a:rPr>
              <a:t>Depth</a:t>
            </a:r>
            <a:r>
              <a:rPr sz="1700" b="1" spc="-45">
                <a:latin typeface="FrutigerLTPro-Bold"/>
                <a:cs typeface="FrutigerLTPro-Bold"/>
              </a:rPr>
              <a:t> </a:t>
            </a:r>
            <a:r>
              <a:rPr sz="1700" b="1">
                <a:latin typeface="FrutigerLTPro-Bold"/>
                <a:cs typeface="FrutigerLTPro-Bold"/>
              </a:rPr>
              <a:t>-</a:t>
            </a:r>
            <a:r>
              <a:rPr sz="1700" b="1" spc="-35">
                <a:latin typeface="FrutigerLTPro-Bold"/>
                <a:cs typeface="FrutigerLTPro-Bold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expanding</a:t>
            </a:r>
            <a:r>
              <a:rPr sz="1700" spc="-35">
                <a:latin typeface="FrutigerLTPro-Roman"/>
                <a:cs typeface="FrutigerLTPro-Roman"/>
              </a:rPr>
              <a:t> </a:t>
            </a:r>
            <a:r>
              <a:rPr sz="1700">
                <a:latin typeface="FrutigerLTPro-Roman"/>
                <a:cs typeface="FrutigerLTPro-Roman"/>
              </a:rPr>
              <a:t>our</a:t>
            </a:r>
            <a:r>
              <a:rPr sz="1700" spc="-35">
                <a:latin typeface="FrutigerLTPro-Roman"/>
                <a:cs typeface="FrutigerLTPro-Roman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people’s</a:t>
            </a:r>
            <a:r>
              <a:rPr sz="1700" spc="-35">
                <a:latin typeface="FrutigerLTPro-Roman"/>
                <a:cs typeface="FrutigerLTPro-Roman"/>
              </a:rPr>
              <a:t> </a:t>
            </a:r>
            <a:r>
              <a:rPr sz="1700">
                <a:latin typeface="FrutigerLTPro-Roman"/>
                <a:cs typeface="FrutigerLTPro-Roman"/>
              </a:rPr>
              <a:t>expertise</a:t>
            </a:r>
            <a:r>
              <a:rPr sz="1700" spc="-30">
                <a:latin typeface="FrutigerLTPro-Roman"/>
                <a:cs typeface="FrutigerLTPro-Roman"/>
              </a:rPr>
              <a:t> </a:t>
            </a:r>
            <a:r>
              <a:rPr sz="1700" spc="-25">
                <a:latin typeface="FrutigerLTPro-Roman"/>
                <a:cs typeface="FrutigerLTPro-Roman"/>
              </a:rPr>
              <a:t>in </a:t>
            </a:r>
            <a:r>
              <a:rPr sz="1700">
                <a:latin typeface="FrutigerLTPro-Roman"/>
                <a:cs typeface="FrutigerLTPro-Roman"/>
              </a:rPr>
              <a:t>their</a:t>
            </a:r>
            <a:r>
              <a:rPr sz="1700" spc="-60">
                <a:latin typeface="FrutigerLTPro-Roman"/>
                <a:cs typeface="FrutigerLTPro-Roman"/>
              </a:rPr>
              <a:t> </a:t>
            </a:r>
            <a:r>
              <a:rPr sz="1700">
                <a:latin typeface="FrutigerLTPro-Roman"/>
                <a:cs typeface="FrutigerLTPro-Roman"/>
              </a:rPr>
              <a:t>chosen</a:t>
            </a:r>
            <a:r>
              <a:rPr sz="1700" spc="-60">
                <a:latin typeface="FrutigerLTPro-Roman"/>
                <a:cs typeface="FrutigerLTPro-Roman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specialism</a:t>
            </a:r>
            <a:r>
              <a:rPr sz="1700" spc="-60">
                <a:latin typeface="FrutigerLTPro-Roman"/>
                <a:cs typeface="FrutigerLTPro-Roman"/>
              </a:rPr>
              <a:t> </a:t>
            </a:r>
            <a:r>
              <a:rPr sz="1700">
                <a:latin typeface="FrutigerLTPro-Roman"/>
                <a:cs typeface="FrutigerLTPro-Roman"/>
              </a:rPr>
              <a:t>or</a:t>
            </a:r>
            <a:r>
              <a:rPr sz="1700" spc="-55">
                <a:latin typeface="FrutigerLTPro-Roman"/>
                <a:cs typeface="FrutigerLTPro-Roman"/>
              </a:rPr>
              <a:t> </a:t>
            </a:r>
            <a:r>
              <a:rPr sz="1700" spc="-20">
                <a:latin typeface="FrutigerLTPro-Roman"/>
                <a:cs typeface="FrutigerLTPro-Roman"/>
              </a:rPr>
              <a:t>field</a:t>
            </a:r>
            <a:endParaRPr sz="1700">
              <a:latin typeface="FrutigerLTPro-Roman"/>
              <a:cs typeface="FrutigerLTPro-Roman"/>
            </a:endParaRPr>
          </a:p>
          <a:p>
            <a:pPr marL="304165" marR="1015365">
              <a:lnSpc>
                <a:spcPct val="117700"/>
              </a:lnSpc>
              <a:spcBef>
                <a:spcPts val="700"/>
              </a:spcBef>
            </a:pPr>
            <a:r>
              <a:rPr sz="1700" b="1">
                <a:latin typeface="FrutigerLTPro-Bold"/>
                <a:cs typeface="FrutigerLTPro-Bold"/>
              </a:rPr>
              <a:t>Breadth</a:t>
            </a:r>
            <a:r>
              <a:rPr sz="1700" b="1" spc="-55">
                <a:latin typeface="FrutigerLTPro-Bold"/>
                <a:cs typeface="FrutigerLTPro-Bold"/>
              </a:rPr>
              <a:t> </a:t>
            </a:r>
            <a:r>
              <a:rPr sz="1700" b="1">
                <a:latin typeface="FrutigerLTPro-Bold"/>
                <a:cs typeface="FrutigerLTPro-Bold"/>
              </a:rPr>
              <a:t>-</a:t>
            </a:r>
            <a:r>
              <a:rPr sz="1700" b="1" spc="-40">
                <a:latin typeface="FrutigerLTPro-Bold"/>
                <a:cs typeface="FrutigerLTPro-Bold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building</a:t>
            </a:r>
            <a:r>
              <a:rPr sz="1700" spc="-40">
                <a:latin typeface="FrutigerLTPro-Roman"/>
                <a:cs typeface="FrutigerLTPro-Roman"/>
              </a:rPr>
              <a:t> </a:t>
            </a:r>
            <a:r>
              <a:rPr sz="1700">
                <a:latin typeface="FrutigerLTPro-Roman"/>
                <a:cs typeface="FrutigerLTPro-Roman"/>
              </a:rPr>
              <a:t>out</a:t>
            </a:r>
            <a:r>
              <a:rPr sz="1700" spc="-40">
                <a:latin typeface="FrutigerLTPro-Roman"/>
                <a:cs typeface="FrutigerLTPro-Roman"/>
              </a:rPr>
              <a:t> </a:t>
            </a:r>
            <a:r>
              <a:rPr sz="1700">
                <a:latin typeface="FrutigerLTPro-Roman"/>
                <a:cs typeface="FrutigerLTPro-Roman"/>
              </a:rPr>
              <a:t>our</a:t>
            </a:r>
            <a:r>
              <a:rPr sz="1700" spc="-40">
                <a:latin typeface="FrutigerLTPro-Roman"/>
                <a:cs typeface="FrutigerLTPro-Roman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people’s</a:t>
            </a:r>
            <a:r>
              <a:rPr sz="1700" spc="-40">
                <a:latin typeface="FrutigerLTPro-Roman"/>
                <a:cs typeface="FrutigerLTPro-Roman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careers </a:t>
            </a:r>
            <a:r>
              <a:rPr sz="1700">
                <a:latin typeface="FrutigerLTPro-Roman"/>
                <a:cs typeface="FrutigerLTPro-Roman"/>
              </a:rPr>
              <a:t>into</a:t>
            </a:r>
            <a:r>
              <a:rPr sz="1700" spc="-75">
                <a:latin typeface="FrutigerLTPro-Roman"/>
                <a:cs typeface="FrutigerLTPro-Roman"/>
              </a:rPr>
              <a:t> </a:t>
            </a:r>
            <a:r>
              <a:rPr sz="1700">
                <a:latin typeface="FrutigerLTPro-Roman"/>
                <a:cs typeface="FrutigerLTPro-Roman"/>
              </a:rPr>
              <a:t>other</a:t>
            </a:r>
            <a:r>
              <a:rPr sz="1700" spc="-75">
                <a:latin typeface="FrutigerLTPro-Roman"/>
                <a:cs typeface="FrutigerLTPro-Roman"/>
              </a:rPr>
              <a:t> </a:t>
            </a:r>
            <a:r>
              <a:rPr sz="1700" spc="-20">
                <a:latin typeface="FrutigerLTPro-Roman"/>
                <a:cs typeface="FrutigerLTPro-Roman"/>
              </a:rPr>
              <a:t>areas</a:t>
            </a:r>
            <a:endParaRPr sz="1700">
              <a:latin typeface="FrutigerLTPro-Roman"/>
              <a:cs typeface="FrutigerLTPro-Roman"/>
            </a:endParaRPr>
          </a:p>
          <a:p>
            <a:pPr marL="304165" marR="676910" indent="-635">
              <a:lnSpc>
                <a:spcPct val="117700"/>
              </a:lnSpc>
              <a:spcBef>
                <a:spcPts val="700"/>
              </a:spcBef>
            </a:pPr>
            <a:r>
              <a:rPr sz="1700" b="1" spc="-10">
                <a:latin typeface="FrutigerLTPro-Bold"/>
                <a:cs typeface="FrutigerLTPro-Bold"/>
              </a:rPr>
              <a:t>Stretch/Complexity</a:t>
            </a:r>
            <a:r>
              <a:rPr sz="1700" b="1" spc="-75">
                <a:latin typeface="FrutigerLTPro-Bold"/>
                <a:cs typeface="FrutigerLTPro-Bold"/>
              </a:rPr>
              <a:t> </a:t>
            </a:r>
            <a:r>
              <a:rPr sz="1700" b="1">
                <a:latin typeface="FrutigerLTPro-Bold"/>
                <a:cs typeface="FrutigerLTPro-Bold"/>
              </a:rPr>
              <a:t>-</a:t>
            </a:r>
            <a:r>
              <a:rPr sz="1700" b="1" spc="-60">
                <a:latin typeface="FrutigerLTPro-Bold"/>
                <a:cs typeface="FrutigerLTPro-Bold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growing</a:t>
            </a:r>
            <a:r>
              <a:rPr sz="1700" spc="-65">
                <a:latin typeface="FrutigerLTPro-Roman"/>
                <a:cs typeface="FrutigerLTPro-Roman"/>
              </a:rPr>
              <a:t> </a:t>
            </a:r>
            <a:r>
              <a:rPr sz="1700">
                <a:latin typeface="FrutigerLTPro-Roman"/>
                <a:cs typeface="FrutigerLTPro-Roman"/>
              </a:rPr>
              <a:t>beyond</a:t>
            </a:r>
            <a:r>
              <a:rPr sz="1700" spc="-60">
                <a:latin typeface="FrutigerLTPro-Roman"/>
                <a:cs typeface="FrutigerLTPro-Roman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current </a:t>
            </a:r>
            <a:r>
              <a:rPr sz="1700">
                <a:latin typeface="FrutigerLTPro-Roman"/>
                <a:cs typeface="FrutigerLTPro-Roman"/>
              </a:rPr>
              <a:t>role,</a:t>
            </a:r>
            <a:r>
              <a:rPr sz="1700" spc="-100">
                <a:latin typeface="FrutigerLTPro-Roman"/>
                <a:cs typeface="FrutigerLTPro-Roman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particularly</a:t>
            </a:r>
            <a:r>
              <a:rPr sz="1700" spc="-85">
                <a:latin typeface="FrutigerLTPro-Roman"/>
                <a:cs typeface="FrutigerLTPro-Roman"/>
              </a:rPr>
              <a:t> </a:t>
            </a:r>
            <a:r>
              <a:rPr sz="1700">
                <a:latin typeface="FrutigerLTPro-Roman"/>
                <a:cs typeface="FrutigerLTPro-Roman"/>
              </a:rPr>
              <a:t>around</a:t>
            </a:r>
            <a:r>
              <a:rPr sz="1700" spc="-85">
                <a:latin typeface="FrutigerLTPro-Roman"/>
                <a:cs typeface="FrutigerLTPro-Roman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increasing</a:t>
            </a:r>
            <a:r>
              <a:rPr sz="1700" spc="-85">
                <a:latin typeface="FrutigerLTPro-Roman"/>
                <a:cs typeface="FrutigerLTPro-Roman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complexity </a:t>
            </a:r>
            <a:r>
              <a:rPr sz="1700">
                <a:latin typeface="FrutigerLTPro-Roman"/>
                <a:cs typeface="FrutigerLTPro-Roman"/>
              </a:rPr>
              <a:t>and</a:t>
            </a:r>
            <a:r>
              <a:rPr sz="1700" spc="-30">
                <a:latin typeface="FrutigerLTPro-Roman"/>
                <a:cs typeface="FrutigerLTPro-Roman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leadership</a:t>
            </a:r>
            <a:r>
              <a:rPr sz="1700" spc="-30">
                <a:latin typeface="FrutigerLTPro-Roman"/>
                <a:cs typeface="FrutigerLTPro-Roman"/>
              </a:rPr>
              <a:t> </a:t>
            </a:r>
            <a:r>
              <a:rPr sz="1700" spc="-10">
                <a:latin typeface="FrutigerLTPro-Roman"/>
                <a:cs typeface="FrutigerLTPro-Roman"/>
              </a:rPr>
              <a:t>capabilities</a:t>
            </a:r>
            <a:endParaRPr sz="1700">
              <a:latin typeface="FrutigerLTPro-Roman"/>
              <a:cs typeface="FrutigerLTPro-Roman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5AD0ECB-50AA-E06F-14E8-0EDCAFD278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4808"/>
          <a:stretch/>
        </p:blipFill>
        <p:spPr>
          <a:xfrm>
            <a:off x="9793387" y="2682874"/>
            <a:ext cx="9984442" cy="68027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22285" y="6782"/>
            <a:ext cx="11981815" cy="11308715"/>
          </a:xfrm>
          <a:custGeom>
            <a:avLst/>
            <a:gdLst/>
            <a:ahLst/>
            <a:cxnLst/>
            <a:rect l="l" t="t" r="r" b="b"/>
            <a:pathLst>
              <a:path w="11981815" h="11308715">
                <a:moveTo>
                  <a:pt x="11981290" y="0"/>
                </a:moveTo>
                <a:lnTo>
                  <a:pt x="3215800" y="0"/>
                </a:lnTo>
                <a:lnTo>
                  <a:pt x="3145190" y="78625"/>
                </a:lnTo>
                <a:lnTo>
                  <a:pt x="3044704" y="192213"/>
                </a:lnTo>
                <a:lnTo>
                  <a:pt x="2945119" y="306724"/>
                </a:lnTo>
                <a:lnTo>
                  <a:pt x="2895677" y="364322"/>
                </a:lnTo>
                <a:lnTo>
                  <a:pt x="2846475" y="422146"/>
                </a:lnTo>
                <a:lnTo>
                  <a:pt x="2797519" y="480195"/>
                </a:lnTo>
                <a:lnTo>
                  <a:pt x="2748813" y="538465"/>
                </a:lnTo>
                <a:lnTo>
                  <a:pt x="2700362" y="596956"/>
                </a:lnTo>
                <a:lnTo>
                  <a:pt x="2652172" y="655666"/>
                </a:lnTo>
                <a:lnTo>
                  <a:pt x="2604247" y="714593"/>
                </a:lnTo>
                <a:lnTo>
                  <a:pt x="2556593" y="773736"/>
                </a:lnTo>
                <a:lnTo>
                  <a:pt x="2509214" y="833092"/>
                </a:lnTo>
                <a:lnTo>
                  <a:pt x="2462115" y="892660"/>
                </a:lnTo>
                <a:lnTo>
                  <a:pt x="2415302" y="952438"/>
                </a:lnTo>
                <a:lnTo>
                  <a:pt x="2368779" y="1012425"/>
                </a:lnTo>
                <a:lnTo>
                  <a:pt x="2322552" y="1072618"/>
                </a:lnTo>
                <a:lnTo>
                  <a:pt x="2276625" y="1133016"/>
                </a:lnTo>
                <a:lnTo>
                  <a:pt x="2231004" y="1193618"/>
                </a:lnTo>
                <a:lnTo>
                  <a:pt x="2185693" y="1254421"/>
                </a:lnTo>
                <a:lnTo>
                  <a:pt x="2140697" y="1315423"/>
                </a:lnTo>
                <a:lnTo>
                  <a:pt x="2096023" y="1376624"/>
                </a:lnTo>
                <a:lnTo>
                  <a:pt x="2051673" y="1438020"/>
                </a:lnTo>
                <a:lnTo>
                  <a:pt x="2007654" y="1499611"/>
                </a:lnTo>
                <a:lnTo>
                  <a:pt x="1963971" y="1561395"/>
                </a:lnTo>
                <a:lnTo>
                  <a:pt x="1920628" y="1623370"/>
                </a:lnTo>
                <a:lnTo>
                  <a:pt x="1877631" y="1685534"/>
                </a:lnTo>
                <a:lnTo>
                  <a:pt x="1834984" y="1747886"/>
                </a:lnTo>
                <a:lnTo>
                  <a:pt x="1792693" y="1810423"/>
                </a:lnTo>
                <a:lnTo>
                  <a:pt x="1750763" y="1873144"/>
                </a:lnTo>
                <a:lnTo>
                  <a:pt x="1709197" y="1936047"/>
                </a:lnTo>
                <a:lnTo>
                  <a:pt x="1668003" y="1999131"/>
                </a:lnTo>
                <a:lnTo>
                  <a:pt x="1627184" y="2062394"/>
                </a:lnTo>
                <a:lnTo>
                  <a:pt x="1586746" y="2125834"/>
                </a:lnTo>
                <a:lnTo>
                  <a:pt x="1546693" y="2189448"/>
                </a:lnTo>
                <a:lnTo>
                  <a:pt x="1507031" y="2253237"/>
                </a:lnTo>
                <a:lnTo>
                  <a:pt x="1467765" y="2317197"/>
                </a:lnTo>
                <a:lnTo>
                  <a:pt x="1428899" y="2381327"/>
                </a:lnTo>
                <a:lnTo>
                  <a:pt x="1390439" y="2445626"/>
                </a:lnTo>
                <a:lnTo>
                  <a:pt x="1352390" y="2510091"/>
                </a:lnTo>
                <a:lnTo>
                  <a:pt x="1314756" y="2574721"/>
                </a:lnTo>
                <a:lnTo>
                  <a:pt x="1277543" y="2639513"/>
                </a:lnTo>
                <a:lnTo>
                  <a:pt x="1240756" y="2704468"/>
                </a:lnTo>
                <a:lnTo>
                  <a:pt x="1204399" y="2769581"/>
                </a:lnTo>
                <a:lnTo>
                  <a:pt x="1168478" y="2834853"/>
                </a:lnTo>
                <a:lnTo>
                  <a:pt x="1132998" y="2900280"/>
                </a:lnTo>
                <a:lnTo>
                  <a:pt x="1097963" y="2965862"/>
                </a:lnTo>
                <a:lnTo>
                  <a:pt x="1063379" y="3031597"/>
                </a:lnTo>
                <a:lnTo>
                  <a:pt x="1029251" y="3097482"/>
                </a:lnTo>
                <a:lnTo>
                  <a:pt x="995584" y="3163516"/>
                </a:lnTo>
                <a:lnTo>
                  <a:pt x="962382" y="3229698"/>
                </a:lnTo>
                <a:lnTo>
                  <a:pt x="929652" y="3296025"/>
                </a:lnTo>
                <a:lnTo>
                  <a:pt x="897397" y="3362496"/>
                </a:lnTo>
                <a:lnTo>
                  <a:pt x="865622" y="3429110"/>
                </a:lnTo>
                <a:lnTo>
                  <a:pt x="834334" y="3495863"/>
                </a:lnTo>
                <a:lnTo>
                  <a:pt x="803536" y="3562755"/>
                </a:lnTo>
                <a:lnTo>
                  <a:pt x="773234" y="3629784"/>
                </a:lnTo>
                <a:lnTo>
                  <a:pt x="743433" y="3696949"/>
                </a:lnTo>
                <a:lnTo>
                  <a:pt x="714138" y="3764246"/>
                </a:lnTo>
                <a:lnTo>
                  <a:pt x="685354" y="3831675"/>
                </a:lnTo>
                <a:lnTo>
                  <a:pt x="657085" y="3899234"/>
                </a:lnTo>
                <a:lnTo>
                  <a:pt x="629338" y="3966922"/>
                </a:lnTo>
                <a:lnTo>
                  <a:pt x="602116" y="4034735"/>
                </a:lnTo>
                <a:lnTo>
                  <a:pt x="575425" y="4102673"/>
                </a:lnTo>
                <a:lnTo>
                  <a:pt x="549270" y="4170735"/>
                </a:lnTo>
                <a:lnTo>
                  <a:pt x="523656" y="4238917"/>
                </a:lnTo>
                <a:lnTo>
                  <a:pt x="498588" y="4307219"/>
                </a:lnTo>
                <a:lnTo>
                  <a:pt x="474071" y="4375638"/>
                </a:lnTo>
                <a:lnTo>
                  <a:pt x="450109" y="4444173"/>
                </a:lnTo>
                <a:lnTo>
                  <a:pt x="426709" y="4512823"/>
                </a:lnTo>
                <a:lnTo>
                  <a:pt x="403874" y="4581585"/>
                </a:lnTo>
                <a:lnTo>
                  <a:pt x="381611" y="4650457"/>
                </a:lnTo>
                <a:lnTo>
                  <a:pt x="359923" y="4719439"/>
                </a:lnTo>
                <a:lnTo>
                  <a:pt x="338816" y="4788528"/>
                </a:lnTo>
                <a:lnTo>
                  <a:pt x="318296" y="4857722"/>
                </a:lnTo>
                <a:lnTo>
                  <a:pt x="298366" y="4927020"/>
                </a:lnTo>
                <a:lnTo>
                  <a:pt x="279032" y="4996420"/>
                </a:lnTo>
                <a:lnTo>
                  <a:pt x="260300" y="5065920"/>
                </a:lnTo>
                <a:lnTo>
                  <a:pt x="242173" y="5135518"/>
                </a:lnTo>
                <a:lnTo>
                  <a:pt x="224657" y="5205214"/>
                </a:lnTo>
                <a:lnTo>
                  <a:pt x="207758" y="5275004"/>
                </a:lnTo>
                <a:lnTo>
                  <a:pt x="191479" y="5344888"/>
                </a:lnTo>
                <a:lnTo>
                  <a:pt x="175827" y="5414863"/>
                </a:lnTo>
                <a:lnTo>
                  <a:pt x="160805" y="5484927"/>
                </a:lnTo>
                <a:lnTo>
                  <a:pt x="146420" y="5555080"/>
                </a:lnTo>
                <a:lnTo>
                  <a:pt x="132675" y="5625319"/>
                </a:lnTo>
                <a:lnTo>
                  <a:pt x="119577" y="5695643"/>
                </a:lnTo>
                <a:lnTo>
                  <a:pt x="107130" y="5766049"/>
                </a:lnTo>
                <a:lnTo>
                  <a:pt x="95339" y="5836536"/>
                </a:lnTo>
                <a:lnTo>
                  <a:pt x="84209" y="5907103"/>
                </a:lnTo>
                <a:lnTo>
                  <a:pt x="73745" y="5977747"/>
                </a:lnTo>
                <a:lnTo>
                  <a:pt x="63953" y="6048467"/>
                </a:lnTo>
                <a:lnTo>
                  <a:pt x="54836" y="6119261"/>
                </a:lnTo>
                <a:lnTo>
                  <a:pt x="46401" y="6190128"/>
                </a:lnTo>
                <a:lnTo>
                  <a:pt x="38651" y="6261064"/>
                </a:lnTo>
                <a:lnTo>
                  <a:pt x="31593" y="6332070"/>
                </a:lnTo>
                <a:lnTo>
                  <a:pt x="25231" y="6403143"/>
                </a:lnTo>
                <a:lnTo>
                  <a:pt x="19571" y="6474281"/>
                </a:lnTo>
                <a:lnTo>
                  <a:pt x="14616" y="6545482"/>
                </a:lnTo>
                <a:lnTo>
                  <a:pt x="10373" y="6616746"/>
                </a:lnTo>
                <a:lnTo>
                  <a:pt x="6846" y="6688069"/>
                </a:lnTo>
                <a:lnTo>
                  <a:pt x="4040" y="6759451"/>
                </a:lnTo>
                <a:lnTo>
                  <a:pt x="1960" y="6830890"/>
                </a:lnTo>
                <a:lnTo>
                  <a:pt x="612" y="6902383"/>
                </a:lnTo>
                <a:lnTo>
                  <a:pt x="0" y="6973929"/>
                </a:lnTo>
                <a:lnTo>
                  <a:pt x="129" y="7045527"/>
                </a:lnTo>
                <a:lnTo>
                  <a:pt x="1004" y="7117175"/>
                </a:lnTo>
                <a:lnTo>
                  <a:pt x="2631" y="7188870"/>
                </a:lnTo>
                <a:lnTo>
                  <a:pt x="5013" y="7260611"/>
                </a:lnTo>
                <a:lnTo>
                  <a:pt x="8158" y="7332397"/>
                </a:lnTo>
                <a:lnTo>
                  <a:pt x="12068" y="7404225"/>
                </a:lnTo>
                <a:lnTo>
                  <a:pt x="16750" y="7476095"/>
                </a:lnTo>
                <a:lnTo>
                  <a:pt x="22208" y="7548003"/>
                </a:lnTo>
                <a:lnTo>
                  <a:pt x="28447" y="7619949"/>
                </a:lnTo>
                <a:lnTo>
                  <a:pt x="35473" y="7691930"/>
                </a:lnTo>
                <a:lnTo>
                  <a:pt x="43290" y="7763946"/>
                </a:lnTo>
                <a:lnTo>
                  <a:pt x="51904" y="7835993"/>
                </a:lnTo>
                <a:lnTo>
                  <a:pt x="61319" y="7908071"/>
                </a:lnTo>
                <a:lnTo>
                  <a:pt x="71540" y="7980178"/>
                </a:lnTo>
                <a:lnTo>
                  <a:pt x="82573" y="8052311"/>
                </a:lnTo>
                <a:lnTo>
                  <a:pt x="94422" y="8124470"/>
                </a:lnTo>
                <a:lnTo>
                  <a:pt x="107092" y="8196652"/>
                </a:lnTo>
                <a:lnTo>
                  <a:pt x="120589" y="8268856"/>
                </a:lnTo>
                <a:lnTo>
                  <a:pt x="134917" y="8341080"/>
                </a:lnTo>
                <a:lnTo>
                  <a:pt x="150082" y="8413322"/>
                </a:lnTo>
                <a:lnTo>
                  <a:pt x="166088" y="8485580"/>
                </a:lnTo>
                <a:lnTo>
                  <a:pt x="182940" y="8557854"/>
                </a:lnTo>
                <a:lnTo>
                  <a:pt x="200644" y="8630140"/>
                </a:lnTo>
                <a:lnTo>
                  <a:pt x="219205" y="8702437"/>
                </a:lnTo>
                <a:lnTo>
                  <a:pt x="238627" y="8774744"/>
                </a:lnTo>
                <a:lnTo>
                  <a:pt x="258915" y="8847059"/>
                </a:lnTo>
                <a:lnTo>
                  <a:pt x="280075" y="8919379"/>
                </a:lnTo>
                <a:lnTo>
                  <a:pt x="302111" y="8991704"/>
                </a:lnTo>
                <a:lnTo>
                  <a:pt x="325029" y="9064031"/>
                </a:lnTo>
                <a:lnTo>
                  <a:pt x="348834" y="9136359"/>
                </a:lnTo>
                <a:lnTo>
                  <a:pt x="373530" y="9208686"/>
                </a:lnTo>
                <a:lnTo>
                  <a:pt x="399122" y="9281011"/>
                </a:lnTo>
                <a:lnTo>
                  <a:pt x="425616" y="9353331"/>
                </a:lnTo>
                <a:lnTo>
                  <a:pt x="453017" y="9425644"/>
                </a:lnTo>
                <a:lnTo>
                  <a:pt x="481329" y="9497950"/>
                </a:lnTo>
                <a:lnTo>
                  <a:pt x="510558" y="9570246"/>
                </a:lnTo>
                <a:lnTo>
                  <a:pt x="540708" y="9642530"/>
                </a:lnTo>
                <a:lnTo>
                  <a:pt x="571785" y="9714801"/>
                </a:lnTo>
                <a:lnTo>
                  <a:pt x="603794" y="9787058"/>
                </a:lnTo>
                <a:lnTo>
                  <a:pt x="636739" y="9859297"/>
                </a:lnTo>
                <a:lnTo>
                  <a:pt x="670625" y="9931519"/>
                </a:lnTo>
                <a:lnTo>
                  <a:pt x="705459" y="10003719"/>
                </a:lnTo>
                <a:lnTo>
                  <a:pt x="741244" y="10075899"/>
                </a:lnTo>
                <a:lnTo>
                  <a:pt x="777985" y="10148054"/>
                </a:lnTo>
                <a:lnTo>
                  <a:pt x="804806" y="10199589"/>
                </a:lnTo>
                <a:lnTo>
                  <a:pt x="831831" y="10250627"/>
                </a:lnTo>
                <a:lnTo>
                  <a:pt x="859059" y="10301169"/>
                </a:lnTo>
                <a:lnTo>
                  <a:pt x="886491" y="10351219"/>
                </a:lnTo>
                <a:lnTo>
                  <a:pt x="914124" y="10400777"/>
                </a:lnTo>
                <a:lnTo>
                  <a:pt x="941958" y="10449845"/>
                </a:lnTo>
                <a:lnTo>
                  <a:pt x="969992" y="10498426"/>
                </a:lnTo>
                <a:lnTo>
                  <a:pt x="998225" y="10546520"/>
                </a:lnTo>
                <a:lnTo>
                  <a:pt x="1026656" y="10594131"/>
                </a:lnTo>
                <a:lnTo>
                  <a:pt x="1055284" y="10641259"/>
                </a:lnTo>
                <a:lnTo>
                  <a:pt x="1084108" y="10687906"/>
                </a:lnTo>
                <a:lnTo>
                  <a:pt x="1113128" y="10734075"/>
                </a:lnTo>
                <a:lnTo>
                  <a:pt x="1142342" y="10779767"/>
                </a:lnTo>
                <a:lnTo>
                  <a:pt x="1171750" y="10824985"/>
                </a:lnTo>
                <a:lnTo>
                  <a:pt x="1201350" y="10869729"/>
                </a:lnTo>
                <a:lnTo>
                  <a:pt x="1231141" y="10914001"/>
                </a:lnTo>
                <a:lnTo>
                  <a:pt x="1261124" y="10957805"/>
                </a:lnTo>
                <a:lnTo>
                  <a:pt x="1291295" y="11001140"/>
                </a:lnTo>
                <a:lnTo>
                  <a:pt x="1321656" y="11044010"/>
                </a:lnTo>
                <a:lnTo>
                  <a:pt x="1352205" y="11086416"/>
                </a:lnTo>
                <a:lnTo>
                  <a:pt x="1382940" y="11128360"/>
                </a:lnTo>
                <a:lnTo>
                  <a:pt x="1413861" y="11169844"/>
                </a:lnTo>
                <a:lnTo>
                  <a:pt x="1444968" y="11210869"/>
                </a:lnTo>
                <a:lnTo>
                  <a:pt x="1476258" y="11251438"/>
                </a:lnTo>
                <a:lnTo>
                  <a:pt x="1507732" y="11291551"/>
                </a:lnTo>
                <a:lnTo>
                  <a:pt x="1521304" y="11308556"/>
                </a:lnTo>
                <a:lnTo>
                  <a:pt x="11981290" y="11308556"/>
                </a:lnTo>
                <a:lnTo>
                  <a:pt x="11981290" y="0"/>
                </a:lnTo>
                <a:close/>
              </a:path>
            </a:pathLst>
          </a:custGeom>
          <a:solidFill>
            <a:srgbClr val="EAF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74049" y="1023884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74049" y="1023884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78303" y="1023884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78303" y="10238843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hlinkClick r:id="rId2" action="ppaction://hlinksldjump"/>
          </p:cNvPr>
          <p:cNvSpPr/>
          <p:nvPr/>
        </p:nvSpPr>
        <p:spPr>
          <a:xfrm>
            <a:off x="18917350" y="10434612"/>
            <a:ext cx="200025" cy="156845"/>
          </a:xfrm>
          <a:custGeom>
            <a:avLst/>
            <a:gdLst/>
            <a:ahLst/>
            <a:cxnLst/>
            <a:rect l="l" t="t" r="r" b="b"/>
            <a:pathLst>
              <a:path w="200025" h="156845">
                <a:moveTo>
                  <a:pt x="0" y="0"/>
                </a:moveTo>
                <a:lnTo>
                  <a:pt x="0" y="156435"/>
                </a:lnTo>
                <a:lnTo>
                  <a:pt x="199543" y="156435"/>
                </a:lnTo>
                <a:lnTo>
                  <a:pt x="199543" y="0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76024" y="10329541"/>
            <a:ext cx="282575" cy="141605"/>
          </a:xfrm>
          <a:custGeom>
            <a:avLst/>
            <a:gdLst/>
            <a:ahLst/>
            <a:cxnLst/>
            <a:rect l="l" t="t" r="r" b="b"/>
            <a:pathLst>
              <a:path w="282575" h="141604">
                <a:moveTo>
                  <a:pt x="282200" y="141105"/>
                </a:moveTo>
                <a:lnTo>
                  <a:pt x="141095" y="0"/>
                </a:lnTo>
                <a:lnTo>
                  <a:pt x="0" y="141105"/>
                </a:lnTo>
              </a:path>
            </a:pathLst>
          </a:custGeom>
          <a:ln w="19894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71958" y="10238844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71958" y="10238844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477650"/>
                </a:moveTo>
                <a:lnTo>
                  <a:pt x="286951" y="472798"/>
                </a:lnTo>
                <a:lnTo>
                  <a:pt x="331781" y="458881"/>
                </a:lnTo>
                <a:lnTo>
                  <a:pt x="372348" y="436862"/>
                </a:lnTo>
                <a:lnTo>
                  <a:pt x="407693" y="407699"/>
                </a:lnTo>
                <a:lnTo>
                  <a:pt x="436854" y="372354"/>
                </a:lnTo>
                <a:lnTo>
                  <a:pt x="458872" y="331787"/>
                </a:lnTo>
                <a:lnTo>
                  <a:pt x="472788" y="286959"/>
                </a:lnTo>
                <a:lnTo>
                  <a:pt x="477639" y="238830"/>
                </a:lnTo>
                <a:lnTo>
                  <a:pt x="472788" y="190697"/>
                </a:lnTo>
                <a:lnTo>
                  <a:pt x="458872" y="145867"/>
                </a:lnTo>
                <a:lnTo>
                  <a:pt x="436854" y="105298"/>
                </a:lnTo>
                <a:lnTo>
                  <a:pt x="407693" y="69952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2"/>
                </a:lnTo>
                <a:lnTo>
                  <a:pt x="40785" y="105298"/>
                </a:lnTo>
                <a:lnTo>
                  <a:pt x="18766" y="145867"/>
                </a:lnTo>
                <a:lnTo>
                  <a:pt x="4851" y="190697"/>
                </a:lnTo>
                <a:lnTo>
                  <a:pt x="0" y="238830"/>
                </a:lnTo>
                <a:lnTo>
                  <a:pt x="4851" y="286959"/>
                </a:lnTo>
                <a:lnTo>
                  <a:pt x="18766" y="331787"/>
                </a:lnTo>
                <a:lnTo>
                  <a:pt x="40785" y="372354"/>
                </a:lnTo>
                <a:lnTo>
                  <a:pt x="69946" y="407699"/>
                </a:lnTo>
                <a:lnTo>
                  <a:pt x="105291" y="436862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hlinkClick r:id="" action="ppaction://hlinkshowjump?jump=previousslide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2029" y="10372777"/>
            <a:ext cx="230072" cy="20978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8176214" y="10238845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76214" y="10238845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>
            <a:hlinkClick r:id="" action="ppaction://hlinkshowjump?jump=nextslide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03710" y="10372777"/>
            <a:ext cx="230072" cy="20978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24970" y="2582244"/>
            <a:ext cx="5456332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>
                <a:solidFill>
                  <a:srgbClr val="81BF8F"/>
                </a:solidFill>
              </a:rPr>
              <a:t>The</a:t>
            </a:r>
            <a:r>
              <a:rPr sz="2450" spc="-20">
                <a:solidFill>
                  <a:srgbClr val="81BF8F"/>
                </a:solidFill>
              </a:rPr>
              <a:t> </a:t>
            </a:r>
            <a:r>
              <a:rPr sz="2450">
                <a:solidFill>
                  <a:srgbClr val="81BF8F"/>
                </a:solidFill>
              </a:rPr>
              <a:t>Scope</a:t>
            </a:r>
            <a:r>
              <a:rPr sz="2450" spc="-5">
                <a:solidFill>
                  <a:srgbClr val="81BF8F"/>
                </a:solidFill>
              </a:rPr>
              <a:t> </a:t>
            </a:r>
            <a:r>
              <a:rPr sz="2450">
                <a:solidFill>
                  <a:srgbClr val="81BF8F"/>
                </a:solidFill>
              </a:rPr>
              <a:t>for</a:t>
            </a:r>
            <a:r>
              <a:rPr sz="2450" spc="-5">
                <a:solidFill>
                  <a:srgbClr val="81BF8F"/>
                </a:solidFill>
              </a:rPr>
              <a:t> </a:t>
            </a:r>
            <a:r>
              <a:rPr sz="2450">
                <a:solidFill>
                  <a:srgbClr val="81BF8F"/>
                </a:solidFill>
              </a:rPr>
              <a:t>Growth</a:t>
            </a:r>
            <a:r>
              <a:rPr sz="2450" spc="-5">
                <a:solidFill>
                  <a:srgbClr val="81BF8F"/>
                </a:solidFill>
              </a:rPr>
              <a:t> </a:t>
            </a:r>
            <a:r>
              <a:rPr sz="2450" spc="-10">
                <a:solidFill>
                  <a:srgbClr val="81BF8F"/>
                </a:solidFill>
              </a:rPr>
              <a:t>components</a:t>
            </a:r>
            <a:endParaRPr sz="245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7649896" y="10334275"/>
            <a:ext cx="3302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>
              <a:lnSpc>
                <a:spcPts val="2080"/>
              </a:lnSpc>
            </a:pPr>
            <a:fld id="{81D60167-4931-47E6-BA6A-407CBD079E47}" type="slidenum">
              <a:rPr spc="-25" dirty="0"/>
              <a:pPr marL="38100" algn="ctr">
                <a:lnSpc>
                  <a:spcPts val="2080"/>
                </a:lnSpc>
              </a:pPr>
              <a:t>7</a:t>
            </a:fld>
            <a:endParaRPr spc="-25"/>
          </a:p>
        </p:txBody>
      </p:sp>
      <p:sp>
        <p:nvSpPr>
          <p:cNvPr id="18" name="object 18"/>
          <p:cNvSpPr txBox="1"/>
          <p:nvPr/>
        </p:nvSpPr>
        <p:spPr>
          <a:xfrm>
            <a:off x="824970" y="3315206"/>
            <a:ext cx="5878195" cy="476630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50" b="1" dirty="0">
                <a:latin typeface="FrutigerLTPro-Bold"/>
                <a:cs typeface="FrutigerLTPro-Bold"/>
              </a:rPr>
              <a:t>It</a:t>
            </a:r>
            <a:r>
              <a:rPr sz="1650" b="1" spc="-60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also</a:t>
            </a:r>
            <a:r>
              <a:rPr sz="1650" b="1" spc="-55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has</a:t>
            </a:r>
            <a:r>
              <a:rPr sz="1650" b="1" spc="-55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two</a:t>
            </a:r>
            <a:r>
              <a:rPr sz="1650" b="1" spc="-55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axes,</a:t>
            </a:r>
            <a:r>
              <a:rPr sz="1650" b="1" spc="-55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Impact</a:t>
            </a:r>
            <a:r>
              <a:rPr sz="1650" b="1" spc="-60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and</a:t>
            </a:r>
            <a:r>
              <a:rPr sz="1650" b="1" spc="-55" dirty="0">
                <a:latin typeface="FrutigerLTPro-Bold"/>
                <a:cs typeface="FrutigerLTPro-Bold"/>
              </a:rPr>
              <a:t> </a:t>
            </a:r>
            <a:r>
              <a:rPr sz="1650" b="1" spc="-10" dirty="0">
                <a:latin typeface="FrutigerLTPro-Bold"/>
                <a:cs typeface="FrutigerLTPro-Bold"/>
              </a:rPr>
              <a:t>Growth.</a:t>
            </a:r>
            <a:endParaRPr sz="1650" dirty="0">
              <a:latin typeface="FrutigerLTPro-Bold"/>
              <a:cs typeface="FrutigerLTPro-Bold"/>
            </a:endParaRPr>
          </a:p>
          <a:p>
            <a:pPr marL="389255" marR="244475" indent="-377190">
              <a:lnSpc>
                <a:spcPct val="124900"/>
              </a:lnSpc>
              <a:spcBef>
                <a:spcPts val="1170"/>
              </a:spcBef>
              <a:tabLst>
                <a:tab pos="389255" algn="l"/>
              </a:tabLst>
            </a:pPr>
            <a:r>
              <a:rPr sz="1650" spc="-50" dirty="0">
                <a:solidFill>
                  <a:srgbClr val="2C9445"/>
                </a:solidFill>
                <a:latin typeface="Myriad Pro"/>
                <a:cs typeface="Myriad Pro"/>
              </a:rPr>
              <a:t>+</a:t>
            </a:r>
            <a:r>
              <a:rPr sz="1650" dirty="0">
                <a:solidFill>
                  <a:srgbClr val="2C9445"/>
                </a:solidFill>
                <a:latin typeface="Myriad Pro"/>
                <a:cs typeface="Myriad Pro"/>
              </a:rPr>
              <a:t>	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Impact</a:t>
            </a:r>
            <a:r>
              <a:rPr sz="1650" b="1" spc="-60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axis</a:t>
            </a:r>
            <a:r>
              <a:rPr sz="1650" b="1" spc="-60" dirty="0">
                <a:latin typeface="FrutigerLTPro-Bold"/>
                <a:cs typeface="FrutigerLTPro-Bold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refers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</a:t>
            </a:r>
            <a:r>
              <a:rPr lang="en-GB" sz="1650" spc="-60" dirty="0">
                <a:latin typeface="FrutigerLTPro-Roman"/>
                <a:cs typeface="FrutigerLTPro-Roman"/>
              </a:rPr>
              <a:t> 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underlying </a:t>
            </a:r>
            <a:r>
              <a:rPr sz="1650" spc="-25" dirty="0">
                <a:latin typeface="FrutigerLTPro-Roman"/>
                <a:cs typeface="FrutigerLTPro-Roman"/>
              </a:rPr>
              <a:t>capability,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along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with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their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contribution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their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team, </a:t>
            </a:r>
            <a:r>
              <a:rPr sz="1650" spc="-25" dirty="0" err="1">
                <a:latin typeface="FrutigerLTPro-Roman"/>
                <a:cs typeface="FrutigerLTPro-Roman"/>
              </a:rPr>
              <a:t>organisation</a:t>
            </a:r>
            <a:r>
              <a:rPr sz="1650" spc="-25" dirty="0">
                <a:latin typeface="FrutigerLTPro-Roman"/>
                <a:cs typeface="FrutigerLTPro-Roman"/>
              </a:rPr>
              <a:t>,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wider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stakeholders.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Impact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both </a:t>
            </a:r>
            <a:r>
              <a:rPr sz="1650" dirty="0">
                <a:latin typeface="FrutigerLTPro-Roman"/>
                <a:cs typeface="FrutigerLTPro-Roman"/>
              </a:rPr>
              <a:t>what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individuals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do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how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they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do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it.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Performance </a:t>
            </a:r>
            <a:r>
              <a:rPr sz="1650" dirty="0">
                <a:latin typeface="FrutigerLTPro-Roman"/>
                <a:cs typeface="FrutigerLTPro-Roman"/>
              </a:rPr>
              <a:t>in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role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will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influence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this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axis.</a:t>
            </a:r>
            <a:endParaRPr sz="1650" dirty="0">
              <a:latin typeface="FrutigerLTPro-Roman"/>
              <a:cs typeface="FrutigerLTPro-Roman"/>
            </a:endParaRPr>
          </a:p>
          <a:p>
            <a:pPr marL="389255" marR="663575" indent="-377190" algn="just">
              <a:lnSpc>
                <a:spcPct val="124900"/>
              </a:lnSpc>
              <a:spcBef>
                <a:spcPts val="705"/>
              </a:spcBef>
            </a:pPr>
            <a:r>
              <a:rPr sz="1650" dirty="0">
                <a:solidFill>
                  <a:srgbClr val="2C9445"/>
                </a:solidFill>
                <a:latin typeface="Myriad Pro"/>
                <a:cs typeface="Myriad Pro"/>
              </a:rPr>
              <a:t>+</a:t>
            </a:r>
            <a:r>
              <a:rPr lang="en-GB" sz="1650" spc="254" dirty="0">
                <a:solidFill>
                  <a:srgbClr val="2C9445"/>
                </a:solidFill>
                <a:latin typeface="Myriad Pro"/>
                <a:cs typeface="Myriad Pro"/>
              </a:rPr>
              <a:t>  </a:t>
            </a:r>
            <a:r>
              <a:rPr sz="1650" spc="254" dirty="0">
                <a:solidFill>
                  <a:srgbClr val="2C9445"/>
                </a:solidFill>
                <a:latin typeface="Myriad Pro"/>
                <a:cs typeface="Myriad Pro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30" dirty="0">
                <a:latin typeface="FrutigerLTPro-Roman"/>
                <a:cs typeface="FrutigerLTPro-Roman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Growth</a:t>
            </a:r>
            <a:r>
              <a:rPr sz="1650" b="1" spc="-40" dirty="0">
                <a:latin typeface="FrutigerLTPro-Bold"/>
                <a:cs typeface="FrutigerLTPro-Bold"/>
              </a:rPr>
              <a:t> </a:t>
            </a:r>
            <a:r>
              <a:rPr sz="1650" b="1" dirty="0">
                <a:latin typeface="FrutigerLTPro-Bold"/>
                <a:cs typeface="FrutigerLTPro-Bold"/>
              </a:rPr>
              <a:t>axis</a:t>
            </a:r>
            <a:r>
              <a:rPr sz="1650" b="1" spc="-40" dirty="0">
                <a:latin typeface="FrutigerLTPro-Bold"/>
                <a:cs typeface="FrutigerLTPro-Bold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refers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</a:t>
            </a:r>
            <a:r>
              <a:rPr sz="1650" spc="-35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individual’s</a:t>
            </a:r>
            <a:r>
              <a:rPr sz="1650" spc="-4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personal </a:t>
            </a:r>
            <a:r>
              <a:rPr sz="1650" spc="-20" dirty="0">
                <a:latin typeface="FrutigerLTPro-Roman"/>
                <a:cs typeface="FrutigerLTPro-Roman"/>
              </a:rPr>
              <a:t>ambition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for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growth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across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three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elements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of </a:t>
            </a:r>
            <a:r>
              <a:rPr sz="1650" dirty="0">
                <a:latin typeface="FrutigerLTPro-Roman"/>
                <a:cs typeface="FrutigerLTPro-Roman"/>
              </a:rPr>
              <a:t>depth,</a:t>
            </a:r>
            <a:r>
              <a:rPr sz="1650" spc="-9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breadth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9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stretch/complexity.</a:t>
            </a:r>
            <a:endParaRPr sz="1650" dirty="0">
              <a:latin typeface="FrutigerLTPro-Roman"/>
              <a:cs typeface="FrutigerLTPro-Roman"/>
            </a:endParaRPr>
          </a:p>
          <a:p>
            <a:pPr marL="12700" marR="5080" algn="just">
              <a:lnSpc>
                <a:spcPct val="124900"/>
              </a:lnSpc>
              <a:spcBef>
                <a:spcPts val="1170"/>
              </a:spcBef>
            </a:pPr>
            <a:r>
              <a:rPr sz="1650" dirty="0">
                <a:latin typeface="FrutigerLTPro-Roman"/>
                <a:cs typeface="FrutigerLTPro-Roman"/>
              </a:rPr>
              <a:t>Whilst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axes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focus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on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impact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growth,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another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critical </a:t>
            </a:r>
            <a:r>
              <a:rPr sz="1650" dirty="0">
                <a:latin typeface="FrutigerLTPro-Roman"/>
                <a:cs typeface="FrutigerLTPro-Roman"/>
              </a:rPr>
              <a:t>factor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individual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aspiration.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People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may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have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potential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grow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or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have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greater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impact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but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if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their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aspiration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is</a:t>
            </a:r>
            <a:r>
              <a:rPr lang="en-GB" sz="1650" spc="-2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remain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in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technical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area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of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expertise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or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specialism, </a:t>
            </a:r>
            <a:r>
              <a:rPr sz="1650" spc="-25" dirty="0">
                <a:latin typeface="FrutigerLTPro-Roman"/>
                <a:cs typeface="FrutigerLTPro-Roman"/>
              </a:rPr>
              <a:t>consolidate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skills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knowledge,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or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simply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do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not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want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consider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career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move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at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that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time,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then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this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will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be </a:t>
            </a:r>
            <a:r>
              <a:rPr sz="1650" spc="-20" dirty="0">
                <a:latin typeface="FrutigerLTPro-Roman"/>
                <a:cs typeface="FrutigerLTPro-Roman"/>
              </a:rPr>
              <a:t>appreciated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5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accepted.</a:t>
            </a:r>
            <a:endParaRPr sz="1650" dirty="0">
              <a:latin typeface="FrutigerLTPro-Roman"/>
              <a:cs typeface="FrutigerLTPro-Roman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CB0F899-1FBC-FC89-20FE-519781DFC6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4808"/>
          <a:stretch/>
        </p:blipFill>
        <p:spPr>
          <a:xfrm>
            <a:off x="9793387" y="2682874"/>
            <a:ext cx="9984442" cy="68027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07"/>
            <a:ext cx="6529874" cy="104648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97817" y="3825047"/>
            <a:ext cx="134429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800" b="1" spc="-20">
                <a:solidFill>
                  <a:srgbClr val="81BF8F"/>
                </a:solidFill>
                <a:latin typeface="FrutigerLTPro-Bold"/>
                <a:cs typeface="FrutigerLTPro-Bold"/>
              </a:rPr>
              <a:t>Think</a:t>
            </a:r>
            <a:r>
              <a:rPr sz="1800" b="1" spc="-75">
                <a:solidFill>
                  <a:srgbClr val="81BF8F"/>
                </a:solidFill>
                <a:latin typeface="FrutigerLTPro-Bold"/>
                <a:cs typeface="FrutigerLTPro-Bold"/>
              </a:rPr>
              <a:t> </a:t>
            </a:r>
            <a:r>
              <a:rPr sz="1800" b="1" spc="-10">
                <a:solidFill>
                  <a:srgbClr val="81BF8F"/>
                </a:solidFill>
                <a:latin typeface="FrutigerLTPro-Bold"/>
                <a:cs typeface="FrutigerLTPro-Bold"/>
              </a:rPr>
              <a:t>about:</a:t>
            </a:r>
            <a:endParaRPr sz="1800">
              <a:latin typeface="FrutigerLTPro-Bold"/>
              <a:cs typeface="FrutigerLTPro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7816" y="4194432"/>
            <a:ext cx="5378450" cy="408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 marR="5080" indent="-398145">
              <a:lnSpc>
                <a:spcPct val="108500"/>
              </a:lnSpc>
              <a:spcBef>
                <a:spcPts val="100"/>
              </a:spcBef>
              <a:tabLst>
                <a:tab pos="397510" algn="l"/>
              </a:tabLst>
            </a:pPr>
            <a:r>
              <a:rPr sz="1900" spc="-50">
                <a:solidFill>
                  <a:srgbClr val="2C9445"/>
                </a:solidFill>
                <a:latin typeface="Myriad Pro"/>
                <a:cs typeface="Myriad Pro"/>
              </a:rPr>
              <a:t>+</a:t>
            </a:r>
            <a:r>
              <a:rPr sz="1900">
                <a:solidFill>
                  <a:srgbClr val="2C9445"/>
                </a:solidFill>
                <a:latin typeface="Myriad Pro"/>
                <a:cs typeface="Myriad Pro"/>
              </a:rPr>
              <a:t>	</a:t>
            </a:r>
            <a:r>
              <a:rPr sz="1900">
                <a:latin typeface="FrutigerLTPro-Roman"/>
                <a:cs typeface="FrutigerLTPro-Roman"/>
              </a:rPr>
              <a:t>Where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are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you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now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in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terms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of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the</a:t>
            </a:r>
            <a:r>
              <a:rPr sz="1900" spc="-9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ambition </a:t>
            </a:r>
            <a:r>
              <a:rPr sz="1900">
                <a:latin typeface="FrutigerLTPro-Roman"/>
                <a:cs typeface="FrutigerLTPro-Roman"/>
              </a:rPr>
              <a:t>category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of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Depth,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Breadth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or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Stretch/</a:t>
            </a:r>
            <a:endParaRPr sz="1900">
              <a:latin typeface="FrutigerLTPro-Roman"/>
              <a:cs typeface="FrutigerLTPro-Roman"/>
            </a:endParaRPr>
          </a:p>
          <a:p>
            <a:pPr marL="397510">
              <a:lnSpc>
                <a:spcPct val="100000"/>
              </a:lnSpc>
              <a:spcBef>
                <a:spcPts val="440"/>
              </a:spcBef>
            </a:pPr>
            <a:r>
              <a:rPr sz="1900" spc="-10">
                <a:latin typeface="FrutigerLTPro-Roman"/>
                <a:cs typeface="FrutigerLTPro-Roman"/>
              </a:rPr>
              <a:t>Complexity?</a:t>
            </a:r>
            <a:endParaRPr sz="1900">
              <a:latin typeface="FrutigerLTPro-Roman"/>
              <a:cs typeface="FrutigerLTPro-Roman"/>
            </a:endParaRPr>
          </a:p>
          <a:p>
            <a:pPr marL="397510" marR="692150" indent="-398145">
              <a:lnSpc>
                <a:spcPct val="119400"/>
              </a:lnSpc>
              <a:spcBef>
                <a:spcPts val="700"/>
              </a:spcBef>
              <a:tabLst>
                <a:tab pos="397510" algn="l"/>
              </a:tabLst>
            </a:pPr>
            <a:r>
              <a:rPr sz="1900" spc="-50">
                <a:solidFill>
                  <a:srgbClr val="2C9445"/>
                </a:solidFill>
                <a:latin typeface="Myriad Pro"/>
                <a:cs typeface="Myriad Pro"/>
              </a:rPr>
              <a:t>+</a:t>
            </a:r>
            <a:r>
              <a:rPr sz="1900">
                <a:solidFill>
                  <a:srgbClr val="2C9445"/>
                </a:solidFill>
                <a:latin typeface="Myriad Pro"/>
                <a:cs typeface="Myriad Pro"/>
              </a:rPr>
              <a:t>	</a:t>
            </a:r>
            <a:r>
              <a:rPr sz="1900">
                <a:latin typeface="FrutigerLTPro-Roman"/>
                <a:cs typeface="FrutigerLTPro-Roman"/>
              </a:rPr>
              <a:t>Is</a:t>
            </a:r>
            <a:r>
              <a:rPr sz="1900" spc="-8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this</a:t>
            </a:r>
            <a:r>
              <a:rPr sz="1900" spc="-8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where</a:t>
            </a:r>
            <a:r>
              <a:rPr sz="1900" spc="-8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you</a:t>
            </a:r>
            <a:r>
              <a:rPr sz="1900" spc="-8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would</a:t>
            </a:r>
            <a:r>
              <a:rPr sz="1900" spc="-8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aspire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to</a:t>
            </a:r>
            <a:r>
              <a:rPr sz="1900" spc="-8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be</a:t>
            </a:r>
            <a:r>
              <a:rPr sz="1900" spc="-85">
                <a:latin typeface="FrutigerLTPro-Roman"/>
                <a:cs typeface="FrutigerLTPro-Roman"/>
              </a:rPr>
              <a:t> </a:t>
            </a:r>
            <a:r>
              <a:rPr sz="1900" spc="-25">
                <a:latin typeface="FrutigerLTPro-Roman"/>
                <a:cs typeface="FrutigerLTPro-Roman"/>
              </a:rPr>
              <a:t>in </a:t>
            </a:r>
            <a:r>
              <a:rPr sz="1900">
                <a:latin typeface="FrutigerLTPro-Roman"/>
                <a:cs typeface="FrutigerLTPro-Roman"/>
              </a:rPr>
              <a:t>the</a:t>
            </a:r>
            <a:r>
              <a:rPr sz="1900" spc="-5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next</a:t>
            </a:r>
            <a:r>
              <a:rPr sz="1900" spc="-55">
                <a:latin typeface="FrutigerLTPro-Roman"/>
                <a:cs typeface="FrutigerLTPro-Roman"/>
              </a:rPr>
              <a:t> </a:t>
            </a:r>
            <a:r>
              <a:rPr sz="1900" spc="-100">
                <a:latin typeface="FrutigerLTPro-Roman"/>
                <a:cs typeface="FrutigerLTPro-Roman"/>
              </a:rPr>
              <a:t>12-</a:t>
            </a:r>
            <a:r>
              <a:rPr sz="1900">
                <a:latin typeface="FrutigerLTPro-Roman"/>
                <a:cs typeface="FrutigerLTPro-Roman"/>
              </a:rPr>
              <a:t>24</a:t>
            </a:r>
            <a:r>
              <a:rPr sz="1900" spc="-5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months?</a:t>
            </a:r>
            <a:endParaRPr sz="1900">
              <a:latin typeface="FrutigerLTPro-Roman"/>
              <a:cs typeface="FrutigerLTPro-Roman"/>
            </a:endParaRPr>
          </a:p>
          <a:p>
            <a:pPr marL="397510" marR="897255" indent="-398145">
              <a:lnSpc>
                <a:spcPct val="119400"/>
              </a:lnSpc>
              <a:spcBef>
                <a:spcPts val="700"/>
              </a:spcBef>
              <a:tabLst>
                <a:tab pos="397510" algn="l"/>
              </a:tabLst>
            </a:pPr>
            <a:r>
              <a:rPr sz="1900" spc="-50">
                <a:solidFill>
                  <a:srgbClr val="2C9445"/>
                </a:solidFill>
                <a:latin typeface="Myriad Pro"/>
                <a:cs typeface="Myriad Pro"/>
              </a:rPr>
              <a:t>+</a:t>
            </a:r>
            <a:r>
              <a:rPr sz="1900">
                <a:solidFill>
                  <a:srgbClr val="2C9445"/>
                </a:solidFill>
                <a:latin typeface="Myriad Pro"/>
                <a:cs typeface="Myriad Pro"/>
              </a:rPr>
              <a:t>	</a:t>
            </a:r>
            <a:r>
              <a:rPr sz="1900" spc="-20">
                <a:latin typeface="FrutigerLTPro-Roman"/>
                <a:cs typeface="FrutigerLTPro-Roman"/>
              </a:rPr>
              <a:t>Either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 spc="-30">
                <a:latin typeface="FrutigerLTPro-Roman"/>
                <a:cs typeface="FrutigerLTPro-Roman"/>
              </a:rPr>
              <a:t>consolidating</a:t>
            </a:r>
            <a:r>
              <a:rPr sz="1900" spc="-55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skills</a:t>
            </a:r>
            <a:r>
              <a:rPr sz="1900" spc="-5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or</a:t>
            </a:r>
            <a:r>
              <a:rPr sz="1900" spc="-5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growing </a:t>
            </a:r>
            <a:r>
              <a:rPr sz="1900">
                <a:latin typeface="FrutigerLTPro-Roman"/>
                <a:cs typeface="FrutigerLTPro-Roman"/>
              </a:rPr>
              <a:t>in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impact?</a:t>
            </a:r>
            <a:endParaRPr sz="1900">
              <a:latin typeface="FrutigerLTPro-Roman"/>
              <a:cs typeface="FrutigerLTPro-Roman"/>
            </a:endParaRPr>
          </a:p>
          <a:p>
            <a:pPr marL="397510" marR="713740" indent="-398145">
              <a:lnSpc>
                <a:spcPct val="108500"/>
              </a:lnSpc>
              <a:spcBef>
                <a:spcPts val="950"/>
              </a:spcBef>
              <a:tabLst>
                <a:tab pos="397510" algn="l"/>
              </a:tabLst>
            </a:pPr>
            <a:r>
              <a:rPr sz="1900" spc="-50">
                <a:solidFill>
                  <a:srgbClr val="2C9445"/>
                </a:solidFill>
                <a:latin typeface="Myriad Pro"/>
                <a:cs typeface="Myriad Pro"/>
              </a:rPr>
              <a:t>+</a:t>
            </a:r>
            <a:r>
              <a:rPr sz="1900">
                <a:solidFill>
                  <a:srgbClr val="2C9445"/>
                </a:solidFill>
                <a:latin typeface="Myriad Pro"/>
                <a:cs typeface="Myriad Pro"/>
              </a:rPr>
              <a:t>	</a:t>
            </a:r>
            <a:r>
              <a:rPr sz="1900">
                <a:latin typeface="FrutigerLTPro-Roman"/>
                <a:cs typeface="FrutigerLTPro-Roman"/>
              </a:rPr>
              <a:t>If</a:t>
            </a:r>
            <a:r>
              <a:rPr sz="1900" spc="-8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yes,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then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move</a:t>
            </a:r>
            <a:r>
              <a:rPr sz="1900" spc="-8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to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the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more</a:t>
            </a:r>
            <a:r>
              <a:rPr sz="1900" spc="-8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detailed </a:t>
            </a:r>
            <a:r>
              <a:rPr sz="1900" spc="-25">
                <a:latin typeface="FrutigerLTPro-Roman"/>
                <a:cs typeface="FrutigerLTPro-Roman"/>
              </a:rPr>
              <a:t>descriptions</a:t>
            </a:r>
            <a:r>
              <a:rPr sz="1900" spc="-5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in</a:t>
            </a:r>
            <a:r>
              <a:rPr sz="1900" spc="-5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the</a:t>
            </a:r>
            <a:r>
              <a:rPr sz="1900" spc="-50">
                <a:latin typeface="FrutigerLTPro-Roman"/>
                <a:cs typeface="FrutigerLTPro-Roman"/>
              </a:rPr>
              <a:t> </a:t>
            </a:r>
            <a:r>
              <a:rPr sz="1900" spc="-25">
                <a:latin typeface="FrutigerLTPro-Roman"/>
                <a:cs typeface="FrutigerLTPro-Roman"/>
              </a:rPr>
              <a:t>ambition</a:t>
            </a:r>
            <a:r>
              <a:rPr sz="1900" spc="-5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category</a:t>
            </a:r>
            <a:endParaRPr sz="1900">
              <a:latin typeface="FrutigerLTPro-Roman"/>
              <a:cs typeface="FrutigerLTPro-Roman"/>
            </a:endParaRPr>
          </a:p>
          <a:p>
            <a:pPr marL="397510" marR="1387475" indent="-398145">
              <a:lnSpc>
                <a:spcPct val="119400"/>
              </a:lnSpc>
              <a:spcBef>
                <a:spcPts val="700"/>
              </a:spcBef>
              <a:tabLst>
                <a:tab pos="397510" algn="l"/>
              </a:tabLst>
            </a:pPr>
            <a:r>
              <a:rPr sz="1900" spc="-50">
                <a:solidFill>
                  <a:srgbClr val="2C9445"/>
                </a:solidFill>
                <a:latin typeface="Myriad Pro"/>
                <a:cs typeface="Myriad Pro"/>
              </a:rPr>
              <a:t>+</a:t>
            </a:r>
            <a:r>
              <a:rPr sz="1900">
                <a:solidFill>
                  <a:srgbClr val="2C9445"/>
                </a:solidFill>
                <a:latin typeface="Myriad Pro"/>
                <a:cs typeface="Myriad Pro"/>
              </a:rPr>
              <a:t>	</a:t>
            </a:r>
            <a:r>
              <a:rPr sz="1900">
                <a:latin typeface="FrutigerLTPro-Roman"/>
                <a:cs typeface="FrutigerLTPro-Roman"/>
              </a:rPr>
              <a:t>If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not,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then</a:t>
            </a:r>
            <a:r>
              <a:rPr sz="1900" spc="-55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consider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a</a:t>
            </a:r>
            <a:r>
              <a:rPr sz="1900" spc="-5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different </a:t>
            </a:r>
            <a:r>
              <a:rPr sz="1900" spc="-25">
                <a:latin typeface="FrutigerLTPro-Roman"/>
                <a:cs typeface="FrutigerLTPro-Roman"/>
              </a:rPr>
              <a:t>ambition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category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and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try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it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 spc="-25">
                <a:latin typeface="FrutigerLTPro-Roman"/>
                <a:cs typeface="FrutigerLTPro-Roman"/>
              </a:rPr>
              <a:t>out</a:t>
            </a:r>
            <a:endParaRPr sz="1900">
              <a:latin typeface="FrutigerLTPro-Roman"/>
              <a:cs typeface="FrutigerLTPro-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39109" y="3825047"/>
            <a:ext cx="121602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800" b="1" spc="-10">
                <a:solidFill>
                  <a:srgbClr val="81BF8F"/>
                </a:solidFill>
                <a:latin typeface="FrutigerLTPro-Bold"/>
                <a:cs typeface="FrutigerLTPro-Bold"/>
              </a:rPr>
              <a:t>Remember:</a:t>
            </a:r>
            <a:endParaRPr sz="1800">
              <a:latin typeface="FrutigerLTPro-Bold"/>
              <a:cs typeface="FrutigerLTPro-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39108" y="4162883"/>
            <a:ext cx="5223510" cy="287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 marR="5080" indent="-398145">
              <a:lnSpc>
                <a:spcPct val="119400"/>
              </a:lnSpc>
              <a:spcBef>
                <a:spcPts val="100"/>
              </a:spcBef>
              <a:tabLst>
                <a:tab pos="397510" algn="l"/>
              </a:tabLst>
            </a:pPr>
            <a:r>
              <a:rPr sz="1900" spc="-50">
                <a:solidFill>
                  <a:srgbClr val="2C9445"/>
                </a:solidFill>
                <a:latin typeface="Myriad Pro"/>
                <a:cs typeface="Myriad Pro"/>
              </a:rPr>
              <a:t>+</a:t>
            </a:r>
            <a:r>
              <a:rPr sz="1900">
                <a:solidFill>
                  <a:srgbClr val="2C9445"/>
                </a:solidFill>
                <a:latin typeface="Myriad Pro"/>
                <a:cs typeface="Myriad Pro"/>
              </a:rPr>
              <a:t>	</a:t>
            </a:r>
            <a:r>
              <a:rPr sz="1900" spc="-55">
                <a:latin typeface="FrutigerLTPro-Roman"/>
                <a:cs typeface="FrutigerLTPro-Roman"/>
              </a:rPr>
              <a:t>You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can</a:t>
            </a:r>
            <a:r>
              <a:rPr sz="1900" spc="-11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discuss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this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with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your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line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manager </a:t>
            </a:r>
            <a:r>
              <a:rPr sz="1900">
                <a:latin typeface="FrutigerLTPro-Roman"/>
                <a:cs typeface="FrutigerLTPro-Roman"/>
              </a:rPr>
              <a:t>or</a:t>
            </a:r>
            <a:r>
              <a:rPr sz="1900" spc="-8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coach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to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confirm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your</a:t>
            </a:r>
            <a:r>
              <a:rPr sz="1900" spc="-8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thinking</a:t>
            </a:r>
            <a:endParaRPr sz="1900">
              <a:latin typeface="FrutigerLTPro-Roman"/>
              <a:cs typeface="FrutigerLTPro-Roman"/>
            </a:endParaRPr>
          </a:p>
          <a:p>
            <a:pPr>
              <a:lnSpc>
                <a:spcPct val="100000"/>
              </a:lnSpc>
              <a:spcBef>
                <a:spcPts val="1140"/>
              </a:spcBef>
              <a:tabLst>
                <a:tab pos="397510" algn="l"/>
              </a:tabLst>
            </a:pPr>
            <a:r>
              <a:rPr sz="1900" spc="-50">
                <a:solidFill>
                  <a:srgbClr val="2C9445"/>
                </a:solidFill>
                <a:latin typeface="Myriad Pro"/>
                <a:cs typeface="Myriad Pro"/>
              </a:rPr>
              <a:t>+</a:t>
            </a:r>
            <a:r>
              <a:rPr sz="1900">
                <a:solidFill>
                  <a:srgbClr val="2C9445"/>
                </a:solidFill>
                <a:latin typeface="Myriad Pro"/>
                <a:cs typeface="Myriad Pro"/>
              </a:rPr>
              <a:t>	</a:t>
            </a:r>
            <a:r>
              <a:rPr sz="1900" spc="-20">
                <a:latin typeface="FrutigerLTPro-Roman"/>
                <a:cs typeface="FrutigerLTPro-Roman"/>
              </a:rPr>
              <a:t>Consider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your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career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25">
                <a:latin typeface="FrutigerLTPro-Roman"/>
                <a:cs typeface="FrutigerLTPro-Roman"/>
              </a:rPr>
              <a:t>development</a:t>
            </a:r>
            <a:r>
              <a:rPr sz="1900" spc="-70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plan</a:t>
            </a:r>
            <a:endParaRPr sz="1900">
              <a:latin typeface="FrutigerLTPro-Roman"/>
              <a:cs typeface="FrutigerLTPro-Roman"/>
            </a:endParaRPr>
          </a:p>
          <a:p>
            <a:pPr marL="397510" marR="140335" indent="-398145">
              <a:lnSpc>
                <a:spcPct val="111200"/>
              </a:lnSpc>
              <a:spcBef>
                <a:spcPts val="890"/>
              </a:spcBef>
              <a:tabLst>
                <a:tab pos="397510" algn="l"/>
              </a:tabLst>
            </a:pPr>
            <a:r>
              <a:rPr sz="1900" spc="-50">
                <a:solidFill>
                  <a:srgbClr val="2C9445"/>
                </a:solidFill>
                <a:latin typeface="Myriad Pro"/>
                <a:cs typeface="Myriad Pro"/>
              </a:rPr>
              <a:t>+</a:t>
            </a:r>
            <a:r>
              <a:rPr sz="1900">
                <a:solidFill>
                  <a:srgbClr val="2C9445"/>
                </a:solidFill>
                <a:latin typeface="Myriad Pro"/>
                <a:cs typeface="Myriad Pro"/>
              </a:rPr>
              <a:t>	</a:t>
            </a:r>
            <a:r>
              <a:rPr sz="1900">
                <a:latin typeface="FrutigerLTPro-Roman"/>
                <a:cs typeface="FrutigerLTPro-Roman"/>
              </a:rPr>
              <a:t>This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is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a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very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personal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journey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and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there</a:t>
            </a:r>
            <a:r>
              <a:rPr sz="1900" spc="50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is</a:t>
            </a:r>
            <a:r>
              <a:rPr sz="1900" spc="-7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no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right</a:t>
            </a:r>
            <a:r>
              <a:rPr sz="1900" spc="-7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or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wrong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way</a:t>
            </a:r>
            <a:r>
              <a:rPr sz="1900" spc="-70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to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use</a:t>
            </a:r>
            <a:r>
              <a:rPr sz="1900" spc="-70">
                <a:latin typeface="FrutigerLTPro-Roman"/>
                <a:cs typeface="FrutigerLTPro-Roman"/>
              </a:rPr>
              <a:t> </a:t>
            </a:r>
            <a:r>
              <a:rPr sz="1900" spc="-25">
                <a:latin typeface="FrutigerLTPro-Roman"/>
                <a:cs typeface="FrutigerLTPro-Roman"/>
              </a:rPr>
              <a:t>the </a:t>
            </a:r>
            <a:r>
              <a:rPr sz="1900" spc="-20">
                <a:latin typeface="FrutigerLTPro-Roman"/>
                <a:cs typeface="FrutigerLTPro-Roman"/>
              </a:rPr>
              <a:t>descriptions.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55">
                <a:latin typeface="FrutigerLTPro-Roman"/>
                <a:cs typeface="FrutigerLTPro-Roman"/>
              </a:rPr>
              <a:t>You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are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in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the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20">
                <a:latin typeface="FrutigerLTPro-Roman"/>
                <a:cs typeface="FrutigerLTPro-Roman"/>
              </a:rPr>
              <a:t>driving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seat</a:t>
            </a:r>
            <a:r>
              <a:rPr sz="1900" spc="-75">
                <a:latin typeface="FrutigerLTPro-Roman"/>
                <a:cs typeface="FrutigerLTPro-Roman"/>
              </a:rPr>
              <a:t> </a:t>
            </a:r>
            <a:r>
              <a:rPr sz="1900" spc="-25">
                <a:latin typeface="FrutigerLTPro-Roman"/>
                <a:cs typeface="FrutigerLTPro-Roman"/>
              </a:rPr>
              <a:t>of </a:t>
            </a:r>
            <a:r>
              <a:rPr sz="1900">
                <a:latin typeface="FrutigerLTPro-Roman"/>
                <a:cs typeface="FrutigerLTPro-Roman"/>
              </a:rPr>
              <a:t>your</a:t>
            </a:r>
            <a:r>
              <a:rPr sz="1900" spc="-10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career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and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will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build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plans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>
                <a:latin typeface="FrutigerLTPro-Roman"/>
                <a:cs typeface="FrutigerLTPro-Roman"/>
              </a:rPr>
              <a:t>based</a:t>
            </a:r>
            <a:r>
              <a:rPr sz="1900" spc="-95">
                <a:latin typeface="FrutigerLTPro-Roman"/>
                <a:cs typeface="FrutigerLTPro-Roman"/>
              </a:rPr>
              <a:t> </a:t>
            </a:r>
            <a:r>
              <a:rPr sz="1900" spc="-25">
                <a:latin typeface="FrutigerLTPro-Roman"/>
                <a:cs typeface="FrutigerLTPro-Roman"/>
              </a:rPr>
              <a:t>on </a:t>
            </a:r>
            <a:r>
              <a:rPr sz="1900">
                <a:latin typeface="FrutigerLTPro-Roman"/>
                <a:cs typeface="FrutigerLTPro-Roman"/>
              </a:rPr>
              <a:t>very</a:t>
            </a:r>
            <a:r>
              <a:rPr sz="1900" spc="-65">
                <a:latin typeface="FrutigerLTPro-Roman"/>
                <a:cs typeface="FrutigerLTPro-Roman"/>
              </a:rPr>
              <a:t> </a:t>
            </a:r>
            <a:r>
              <a:rPr sz="1900" spc="-25">
                <a:latin typeface="FrutigerLTPro-Roman"/>
                <a:cs typeface="FrutigerLTPro-Roman"/>
              </a:rPr>
              <a:t>individual</a:t>
            </a:r>
            <a:r>
              <a:rPr sz="1900" spc="-60">
                <a:latin typeface="FrutigerLTPro-Roman"/>
                <a:cs typeface="FrutigerLTPro-Roman"/>
              </a:rPr>
              <a:t> </a:t>
            </a:r>
            <a:r>
              <a:rPr sz="1900" spc="-10">
                <a:latin typeface="FrutigerLTPro-Roman"/>
                <a:cs typeface="FrutigerLTPro-Roman"/>
              </a:rPr>
              <a:t>circumstances.</a:t>
            </a:r>
            <a:endParaRPr sz="1900">
              <a:latin typeface="FrutigerLTPro-Roman"/>
              <a:cs typeface="FrutigerLTPro-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93155" y="3590676"/>
            <a:ext cx="12165965" cy="4976495"/>
          </a:xfrm>
          <a:custGeom>
            <a:avLst/>
            <a:gdLst/>
            <a:ahLst/>
            <a:cxnLst/>
            <a:rect l="l" t="t" r="r" b="b"/>
            <a:pathLst>
              <a:path w="12165965" h="4976495">
                <a:moveTo>
                  <a:pt x="0" y="4976382"/>
                </a:moveTo>
                <a:lnTo>
                  <a:pt x="12165420" y="4976382"/>
                </a:lnTo>
                <a:lnTo>
                  <a:pt x="12165420" y="0"/>
                </a:lnTo>
                <a:lnTo>
                  <a:pt x="0" y="0"/>
                </a:lnTo>
                <a:lnTo>
                  <a:pt x="0" y="4976382"/>
                </a:lnTo>
                <a:close/>
              </a:path>
            </a:pathLst>
          </a:custGeom>
          <a:ln w="15706">
            <a:solidFill>
              <a:srgbClr val="2C94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87760" y="2563885"/>
            <a:ext cx="5302591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>
                <a:solidFill>
                  <a:srgbClr val="2C9445"/>
                </a:solidFill>
              </a:rPr>
              <a:t>Putting</a:t>
            </a:r>
            <a:r>
              <a:rPr spc="-110">
                <a:solidFill>
                  <a:srgbClr val="2C9445"/>
                </a:solidFill>
              </a:rPr>
              <a:t> </a:t>
            </a:r>
            <a:r>
              <a:rPr>
                <a:solidFill>
                  <a:srgbClr val="2C9445"/>
                </a:solidFill>
              </a:rPr>
              <a:t>it</a:t>
            </a:r>
            <a:r>
              <a:rPr spc="-105">
                <a:solidFill>
                  <a:srgbClr val="2C9445"/>
                </a:solidFill>
              </a:rPr>
              <a:t> </a:t>
            </a:r>
            <a:r>
              <a:rPr spc="-10">
                <a:solidFill>
                  <a:srgbClr val="2C9445"/>
                </a:solidFill>
              </a:rPr>
              <a:t>simply</a:t>
            </a:r>
          </a:p>
        </p:txBody>
      </p:sp>
      <p:sp>
        <p:nvSpPr>
          <p:cNvPr id="9" name="object 9"/>
          <p:cNvSpPr/>
          <p:nvPr/>
        </p:nvSpPr>
        <p:spPr>
          <a:xfrm>
            <a:off x="17574572" y="10232061"/>
            <a:ext cx="478155" cy="478155"/>
          </a:xfrm>
          <a:custGeom>
            <a:avLst/>
            <a:gdLst/>
            <a:ahLst/>
            <a:cxnLst/>
            <a:rect l="l" t="t" r="r" b="b"/>
            <a:pathLst>
              <a:path w="478155" h="478154">
                <a:moveTo>
                  <a:pt x="238819" y="0"/>
                </a:moveTo>
                <a:lnTo>
                  <a:pt x="190687" y="4852"/>
                </a:lnTo>
                <a:lnTo>
                  <a:pt x="145858" y="18768"/>
                </a:lnTo>
                <a:lnTo>
                  <a:pt x="105291" y="40788"/>
                </a:lnTo>
                <a:lnTo>
                  <a:pt x="69946" y="69950"/>
                </a:lnTo>
                <a:lnTo>
                  <a:pt x="40785" y="105295"/>
                </a:lnTo>
                <a:lnTo>
                  <a:pt x="18766" y="145862"/>
                </a:lnTo>
                <a:lnTo>
                  <a:pt x="4851" y="190690"/>
                </a:lnTo>
                <a:lnTo>
                  <a:pt x="0" y="238819"/>
                </a:lnTo>
                <a:lnTo>
                  <a:pt x="4851" y="286952"/>
                </a:lnTo>
                <a:lnTo>
                  <a:pt x="18766" y="331783"/>
                </a:lnTo>
                <a:lnTo>
                  <a:pt x="40785" y="372352"/>
                </a:lnTo>
                <a:lnTo>
                  <a:pt x="69946" y="407698"/>
                </a:lnTo>
                <a:lnTo>
                  <a:pt x="105291" y="436861"/>
                </a:lnTo>
                <a:lnTo>
                  <a:pt x="145858" y="458881"/>
                </a:lnTo>
                <a:lnTo>
                  <a:pt x="190687" y="472798"/>
                </a:lnTo>
                <a:lnTo>
                  <a:pt x="238819" y="477650"/>
                </a:lnTo>
                <a:lnTo>
                  <a:pt x="286951" y="472798"/>
                </a:lnTo>
                <a:lnTo>
                  <a:pt x="331781" y="458881"/>
                </a:lnTo>
                <a:lnTo>
                  <a:pt x="372348" y="436861"/>
                </a:lnTo>
                <a:lnTo>
                  <a:pt x="407693" y="407698"/>
                </a:lnTo>
                <a:lnTo>
                  <a:pt x="436854" y="372352"/>
                </a:lnTo>
                <a:lnTo>
                  <a:pt x="458872" y="331783"/>
                </a:lnTo>
                <a:lnTo>
                  <a:pt x="472788" y="286952"/>
                </a:lnTo>
                <a:lnTo>
                  <a:pt x="477639" y="238819"/>
                </a:lnTo>
                <a:lnTo>
                  <a:pt x="472788" y="190690"/>
                </a:lnTo>
                <a:lnTo>
                  <a:pt x="458872" y="145862"/>
                </a:lnTo>
                <a:lnTo>
                  <a:pt x="436854" y="105295"/>
                </a:lnTo>
                <a:lnTo>
                  <a:pt x="407693" y="69950"/>
                </a:lnTo>
                <a:lnTo>
                  <a:pt x="372348" y="40788"/>
                </a:lnTo>
                <a:lnTo>
                  <a:pt x="331781" y="18768"/>
                </a:lnTo>
                <a:lnTo>
                  <a:pt x="286951" y="4852"/>
                </a:lnTo>
                <a:lnTo>
                  <a:pt x="238819" y="0"/>
                </a:lnTo>
                <a:close/>
              </a:path>
            </a:pathLst>
          </a:custGeom>
          <a:ln w="19915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8768869" y="10222103"/>
            <a:ext cx="497840" cy="497840"/>
            <a:chOff x="18768869" y="10222103"/>
            <a:chExt cx="497840" cy="497840"/>
          </a:xfrm>
        </p:grpSpPr>
        <p:sp>
          <p:nvSpPr>
            <p:cNvPr id="11" name="object 11"/>
            <p:cNvSpPr/>
            <p:nvPr/>
          </p:nvSpPr>
          <p:spPr>
            <a:xfrm>
              <a:off x="18778827" y="10232060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hlinkClick r:id="rId3" action="ppaction://hlinksldjump"/>
            </p:cNvPr>
            <p:cNvSpPr/>
            <p:nvPr/>
          </p:nvSpPr>
          <p:spPr>
            <a:xfrm>
              <a:off x="18917873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876548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962522" y="10222104"/>
            <a:ext cx="497840" cy="497840"/>
            <a:chOff x="16962522" y="10222104"/>
            <a:chExt cx="497840" cy="497840"/>
          </a:xfrm>
        </p:grpSpPr>
        <p:sp>
          <p:nvSpPr>
            <p:cNvPr id="15" name="object 15"/>
            <p:cNvSpPr/>
            <p:nvPr/>
          </p:nvSpPr>
          <p:spPr>
            <a:xfrm>
              <a:off x="16972480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hlinkClick r:id="" action="ppaction://hlinkshowjump?jump=previousslide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2552" y="10365995"/>
              <a:ext cx="230072" cy="20978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8166779" y="10222105"/>
            <a:ext cx="497840" cy="497840"/>
            <a:chOff x="18166779" y="10222105"/>
            <a:chExt cx="497840" cy="497840"/>
          </a:xfrm>
        </p:grpSpPr>
        <p:sp>
          <p:nvSpPr>
            <p:cNvPr id="18" name="object 18"/>
            <p:cNvSpPr/>
            <p:nvPr/>
          </p:nvSpPr>
          <p:spPr>
            <a:xfrm>
              <a:off x="18176737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>
              <a:hlinkClick r:id="" action="ppaction://hlinkshowjump?jump=nextslide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4232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7649896" y="10334275"/>
            <a:ext cx="3302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>
              <a:lnSpc>
                <a:spcPts val="2080"/>
              </a:lnSpc>
            </a:pPr>
            <a:fld id="{81D60167-4931-47E6-BA6A-407CBD079E47}" type="slidenum">
              <a:rPr spc="-25" dirty="0"/>
              <a:pPr marL="38100" algn="ctr">
                <a:lnSpc>
                  <a:spcPts val="2080"/>
                </a:lnSpc>
              </a:pPr>
              <a:t>8</a:t>
            </a:fld>
            <a:endParaRPr spc="-2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66356"/>
            <a:ext cx="20104100" cy="7442200"/>
            <a:chOff x="0" y="3866356"/>
            <a:chExt cx="20104100" cy="7442200"/>
          </a:xfrm>
        </p:grpSpPr>
        <p:sp>
          <p:nvSpPr>
            <p:cNvPr id="3" name="object 3"/>
            <p:cNvSpPr/>
            <p:nvPr/>
          </p:nvSpPr>
          <p:spPr>
            <a:xfrm>
              <a:off x="0" y="3866356"/>
              <a:ext cx="20104100" cy="7442200"/>
            </a:xfrm>
            <a:custGeom>
              <a:avLst/>
              <a:gdLst/>
              <a:ahLst/>
              <a:cxnLst/>
              <a:rect l="l" t="t" r="r" b="b"/>
              <a:pathLst>
                <a:path w="20104100" h="7442200">
                  <a:moveTo>
                    <a:pt x="10825356" y="38100"/>
                  </a:moveTo>
                  <a:lnTo>
                    <a:pt x="8528467" y="38100"/>
                  </a:lnTo>
                  <a:lnTo>
                    <a:pt x="8352418" y="63500"/>
                  </a:lnTo>
                  <a:lnTo>
                    <a:pt x="8264492" y="63500"/>
                  </a:lnTo>
                  <a:lnTo>
                    <a:pt x="8088860" y="88900"/>
                  </a:lnTo>
                  <a:lnTo>
                    <a:pt x="8001162" y="88900"/>
                  </a:lnTo>
                  <a:lnTo>
                    <a:pt x="7389909" y="177800"/>
                  </a:lnTo>
                  <a:lnTo>
                    <a:pt x="7303017" y="203200"/>
                  </a:lnTo>
                  <a:lnTo>
                    <a:pt x="7043081" y="241300"/>
                  </a:lnTo>
                  <a:lnTo>
                    <a:pt x="6956698" y="266700"/>
                  </a:lnTo>
                  <a:lnTo>
                    <a:pt x="6870453" y="279400"/>
                  </a:lnTo>
                  <a:lnTo>
                    <a:pt x="6784352" y="304800"/>
                  </a:lnTo>
                  <a:lnTo>
                    <a:pt x="6698397" y="317500"/>
                  </a:lnTo>
                  <a:lnTo>
                    <a:pt x="6612595" y="342900"/>
                  </a:lnTo>
                  <a:lnTo>
                    <a:pt x="6526949" y="355600"/>
                  </a:lnTo>
                  <a:lnTo>
                    <a:pt x="6186017" y="457200"/>
                  </a:lnTo>
                  <a:lnTo>
                    <a:pt x="6101220" y="469900"/>
                  </a:lnTo>
                  <a:lnTo>
                    <a:pt x="5932178" y="520700"/>
                  </a:lnTo>
                  <a:lnTo>
                    <a:pt x="5847943" y="558800"/>
                  </a:lnTo>
                  <a:lnTo>
                    <a:pt x="5513011" y="660400"/>
                  </a:lnTo>
                  <a:lnTo>
                    <a:pt x="5429803" y="698500"/>
                  </a:lnTo>
                  <a:lnTo>
                    <a:pt x="5346813" y="723900"/>
                  </a:lnTo>
                  <a:lnTo>
                    <a:pt x="5264047" y="762000"/>
                  </a:lnTo>
                  <a:lnTo>
                    <a:pt x="5181508" y="787400"/>
                  </a:lnTo>
                  <a:lnTo>
                    <a:pt x="5099201" y="825500"/>
                  </a:lnTo>
                  <a:lnTo>
                    <a:pt x="5017131" y="850900"/>
                  </a:lnTo>
                  <a:lnTo>
                    <a:pt x="4853717" y="927100"/>
                  </a:lnTo>
                  <a:lnTo>
                    <a:pt x="4772383" y="952500"/>
                  </a:lnTo>
                  <a:lnTo>
                    <a:pt x="4289876" y="1181100"/>
                  </a:lnTo>
                  <a:lnTo>
                    <a:pt x="4210416" y="1231900"/>
                  </a:lnTo>
                  <a:lnTo>
                    <a:pt x="4052357" y="1308100"/>
                  </a:lnTo>
                  <a:lnTo>
                    <a:pt x="3973767" y="1358900"/>
                  </a:lnTo>
                  <a:lnTo>
                    <a:pt x="3895475" y="1397000"/>
                  </a:lnTo>
                  <a:lnTo>
                    <a:pt x="3817488" y="1447800"/>
                  </a:lnTo>
                  <a:lnTo>
                    <a:pt x="3739808" y="1485900"/>
                  </a:lnTo>
                  <a:lnTo>
                    <a:pt x="3585389" y="1587500"/>
                  </a:lnTo>
                  <a:lnTo>
                    <a:pt x="3508659" y="1625600"/>
                  </a:lnTo>
                  <a:lnTo>
                    <a:pt x="3129983" y="1879600"/>
                  </a:lnTo>
                  <a:lnTo>
                    <a:pt x="3055273" y="1943100"/>
                  </a:lnTo>
                  <a:lnTo>
                    <a:pt x="2833277" y="2095500"/>
                  </a:lnTo>
                  <a:lnTo>
                    <a:pt x="2760004" y="2159000"/>
                  </a:lnTo>
                  <a:lnTo>
                    <a:pt x="2687101" y="2209800"/>
                  </a:lnTo>
                  <a:lnTo>
                    <a:pt x="2542424" y="2336800"/>
                  </a:lnTo>
                  <a:lnTo>
                    <a:pt x="2470658" y="2387600"/>
                  </a:lnTo>
                  <a:lnTo>
                    <a:pt x="2187520" y="2641600"/>
                  </a:lnTo>
                  <a:lnTo>
                    <a:pt x="1979412" y="2832100"/>
                  </a:lnTo>
                  <a:lnTo>
                    <a:pt x="1910875" y="2908300"/>
                  </a:lnTo>
                  <a:lnTo>
                    <a:pt x="1775076" y="3035300"/>
                  </a:lnTo>
                  <a:lnTo>
                    <a:pt x="1707824" y="3111500"/>
                  </a:lnTo>
                  <a:lnTo>
                    <a:pt x="1641008" y="3175000"/>
                  </a:lnTo>
                  <a:lnTo>
                    <a:pt x="1508706" y="3327400"/>
                  </a:lnTo>
                  <a:lnTo>
                    <a:pt x="1443228" y="3390900"/>
                  </a:lnTo>
                  <a:lnTo>
                    <a:pt x="1378205" y="3467100"/>
                  </a:lnTo>
                  <a:lnTo>
                    <a:pt x="1249541" y="3619500"/>
                  </a:lnTo>
                  <a:lnTo>
                    <a:pt x="1122751" y="3771900"/>
                  </a:lnTo>
                  <a:lnTo>
                    <a:pt x="1060069" y="3860800"/>
                  </a:lnTo>
                  <a:lnTo>
                    <a:pt x="936154" y="4013200"/>
                  </a:lnTo>
                  <a:lnTo>
                    <a:pt x="874930" y="4102100"/>
                  </a:lnTo>
                  <a:lnTo>
                    <a:pt x="814201" y="4178300"/>
                  </a:lnTo>
                  <a:lnTo>
                    <a:pt x="753971" y="4267200"/>
                  </a:lnTo>
                  <a:lnTo>
                    <a:pt x="694246" y="4343400"/>
                  </a:lnTo>
                  <a:lnTo>
                    <a:pt x="635028" y="4432300"/>
                  </a:lnTo>
                  <a:lnTo>
                    <a:pt x="576324" y="4521200"/>
                  </a:lnTo>
                  <a:lnTo>
                    <a:pt x="518136" y="4610100"/>
                  </a:lnTo>
                  <a:lnTo>
                    <a:pt x="460470" y="4699000"/>
                  </a:lnTo>
                  <a:lnTo>
                    <a:pt x="428777" y="4749800"/>
                  </a:lnTo>
                  <a:lnTo>
                    <a:pt x="397465" y="4800600"/>
                  </a:lnTo>
                  <a:lnTo>
                    <a:pt x="366531" y="4851400"/>
                  </a:lnTo>
                  <a:lnTo>
                    <a:pt x="335976" y="4889500"/>
                  </a:lnTo>
                  <a:lnTo>
                    <a:pt x="305798" y="4940300"/>
                  </a:lnTo>
                  <a:lnTo>
                    <a:pt x="275996" y="4991100"/>
                  </a:lnTo>
                  <a:lnTo>
                    <a:pt x="246568" y="5041900"/>
                  </a:lnTo>
                  <a:lnTo>
                    <a:pt x="217514" y="5092700"/>
                  </a:lnTo>
                  <a:lnTo>
                    <a:pt x="188832" y="5143500"/>
                  </a:lnTo>
                  <a:lnTo>
                    <a:pt x="160522" y="5194300"/>
                  </a:lnTo>
                  <a:lnTo>
                    <a:pt x="132582" y="5232400"/>
                  </a:lnTo>
                  <a:lnTo>
                    <a:pt x="105011" y="5283200"/>
                  </a:lnTo>
                  <a:lnTo>
                    <a:pt x="77807" y="5334000"/>
                  </a:lnTo>
                  <a:lnTo>
                    <a:pt x="50971" y="5384800"/>
                  </a:lnTo>
                  <a:lnTo>
                    <a:pt x="24501" y="5435600"/>
                  </a:lnTo>
                  <a:lnTo>
                    <a:pt x="0" y="5473700"/>
                  </a:lnTo>
                  <a:lnTo>
                    <a:pt x="0" y="7442200"/>
                  </a:lnTo>
                  <a:lnTo>
                    <a:pt x="20104099" y="7442200"/>
                  </a:lnTo>
                  <a:lnTo>
                    <a:pt x="20104099" y="3467100"/>
                  </a:lnTo>
                  <a:lnTo>
                    <a:pt x="20082784" y="3441700"/>
                  </a:lnTo>
                  <a:lnTo>
                    <a:pt x="20047161" y="3416300"/>
                  </a:lnTo>
                  <a:lnTo>
                    <a:pt x="20011151" y="3378200"/>
                  </a:lnTo>
                  <a:lnTo>
                    <a:pt x="19974752" y="3340100"/>
                  </a:lnTo>
                  <a:lnTo>
                    <a:pt x="19937964" y="3314700"/>
                  </a:lnTo>
                  <a:lnTo>
                    <a:pt x="19900785" y="3276600"/>
                  </a:lnTo>
                  <a:lnTo>
                    <a:pt x="19863213" y="3251200"/>
                  </a:lnTo>
                  <a:lnTo>
                    <a:pt x="19825248" y="3213100"/>
                  </a:lnTo>
                  <a:lnTo>
                    <a:pt x="19786889" y="3187700"/>
                  </a:lnTo>
                  <a:lnTo>
                    <a:pt x="19748135" y="3149600"/>
                  </a:lnTo>
                  <a:lnTo>
                    <a:pt x="19708983" y="3124200"/>
                  </a:lnTo>
                  <a:lnTo>
                    <a:pt x="19669433" y="3086100"/>
                  </a:lnTo>
                  <a:lnTo>
                    <a:pt x="19629484" y="3060700"/>
                  </a:lnTo>
                  <a:lnTo>
                    <a:pt x="19589135" y="3022600"/>
                  </a:lnTo>
                  <a:lnTo>
                    <a:pt x="19548384" y="2997200"/>
                  </a:lnTo>
                  <a:lnTo>
                    <a:pt x="19507230" y="2959100"/>
                  </a:lnTo>
                  <a:lnTo>
                    <a:pt x="19465673" y="2933700"/>
                  </a:lnTo>
                  <a:lnTo>
                    <a:pt x="19423710" y="2895600"/>
                  </a:lnTo>
                  <a:lnTo>
                    <a:pt x="19338564" y="2844800"/>
                  </a:lnTo>
                  <a:lnTo>
                    <a:pt x="19295378" y="2806700"/>
                  </a:lnTo>
                  <a:lnTo>
                    <a:pt x="19251783" y="2781300"/>
                  </a:lnTo>
                  <a:lnTo>
                    <a:pt x="19207776" y="2743200"/>
                  </a:lnTo>
                  <a:lnTo>
                    <a:pt x="19118525" y="2692400"/>
                  </a:lnTo>
                  <a:lnTo>
                    <a:pt x="19073278" y="2654300"/>
                  </a:lnTo>
                  <a:lnTo>
                    <a:pt x="19027615" y="2628900"/>
                  </a:lnTo>
                  <a:lnTo>
                    <a:pt x="18981535" y="2590800"/>
                  </a:lnTo>
                  <a:lnTo>
                    <a:pt x="18888119" y="2540000"/>
                  </a:lnTo>
                  <a:lnTo>
                    <a:pt x="18840781" y="2501900"/>
                  </a:lnTo>
                  <a:lnTo>
                    <a:pt x="18744837" y="2451100"/>
                  </a:lnTo>
                  <a:lnTo>
                    <a:pt x="18696230" y="2413000"/>
                  </a:lnTo>
                  <a:lnTo>
                    <a:pt x="18597738" y="2362200"/>
                  </a:lnTo>
                  <a:lnTo>
                    <a:pt x="18547851" y="2324100"/>
                  </a:lnTo>
                  <a:lnTo>
                    <a:pt x="18446789" y="2273300"/>
                  </a:lnTo>
                  <a:lnTo>
                    <a:pt x="18395611" y="2235200"/>
                  </a:lnTo>
                  <a:lnTo>
                    <a:pt x="18239479" y="2159000"/>
                  </a:lnTo>
                  <a:lnTo>
                    <a:pt x="18186564" y="2120900"/>
                  </a:lnTo>
                  <a:lnTo>
                    <a:pt x="18025191" y="2044700"/>
                  </a:lnTo>
                  <a:lnTo>
                    <a:pt x="17970520" y="2006600"/>
                  </a:lnTo>
                  <a:lnTo>
                    <a:pt x="17747404" y="1905000"/>
                  </a:lnTo>
                  <a:lnTo>
                    <a:pt x="17690511" y="1866900"/>
                  </a:lnTo>
                  <a:lnTo>
                    <a:pt x="17399302" y="1739900"/>
                  </a:lnTo>
                  <a:lnTo>
                    <a:pt x="17339703" y="1701800"/>
                  </a:lnTo>
                  <a:lnTo>
                    <a:pt x="16972511" y="1549400"/>
                  </a:lnTo>
                  <a:lnTo>
                    <a:pt x="16653817" y="1422400"/>
                  </a:lnTo>
                  <a:lnTo>
                    <a:pt x="16588678" y="1384300"/>
                  </a:lnTo>
                  <a:lnTo>
                    <a:pt x="16523070" y="1358900"/>
                  </a:lnTo>
                  <a:lnTo>
                    <a:pt x="16226118" y="1257300"/>
                  </a:lnTo>
                  <a:lnTo>
                    <a:pt x="16151002" y="1219200"/>
                  </a:lnTo>
                  <a:lnTo>
                    <a:pt x="15693260" y="1066800"/>
                  </a:lnTo>
                  <a:lnTo>
                    <a:pt x="15615838" y="1028700"/>
                  </a:lnTo>
                  <a:lnTo>
                    <a:pt x="15144919" y="876300"/>
                  </a:lnTo>
                  <a:lnTo>
                    <a:pt x="15065410" y="863600"/>
                  </a:lnTo>
                  <a:lnTo>
                    <a:pt x="14582626" y="711200"/>
                  </a:lnTo>
                  <a:lnTo>
                    <a:pt x="14501248" y="698500"/>
                  </a:lnTo>
                  <a:lnTo>
                    <a:pt x="14255639" y="622300"/>
                  </a:lnTo>
                  <a:lnTo>
                    <a:pt x="14173292" y="609600"/>
                  </a:lnTo>
                  <a:lnTo>
                    <a:pt x="14007908" y="558800"/>
                  </a:lnTo>
                  <a:lnTo>
                    <a:pt x="13924880" y="546100"/>
                  </a:lnTo>
                  <a:lnTo>
                    <a:pt x="13758175" y="495300"/>
                  </a:lnTo>
                  <a:lnTo>
                    <a:pt x="13674507" y="482600"/>
                  </a:lnTo>
                  <a:lnTo>
                    <a:pt x="13590634" y="457200"/>
                  </a:lnTo>
                  <a:lnTo>
                    <a:pt x="13506561" y="444500"/>
                  </a:lnTo>
                  <a:lnTo>
                    <a:pt x="13422292" y="419100"/>
                  </a:lnTo>
                  <a:lnTo>
                    <a:pt x="13253186" y="393700"/>
                  </a:lnTo>
                  <a:lnTo>
                    <a:pt x="13168357" y="368300"/>
                  </a:lnTo>
                  <a:lnTo>
                    <a:pt x="12998171" y="342900"/>
                  </a:lnTo>
                  <a:lnTo>
                    <a:pt x="12912822" y="317500"/>
                  </a:lnTo>
                  <a:lnTo>
                    <a:pt x="12741635" y="292100"/>
                  </a:lnTo>
                  <a:lnTo>
                    <a:pt x="12655806" y="266700"/>
                  </a:lnTo>
                  <a:lnTo>
                    <a:pt x="11527902" y="101600"/>
                  </a:lnTo>
                  <a:lnTo>
                    <a:pt x="11440363" y="101600"/>
                  </a:lnTo>
                  <a:lnTo>
                    <a:pt x="11265023" y="76200"/>
                  </a:lnTo>
                  <a:lnTo>
                    <a:pt x="11177232" y="76200"/>
                  </a:lnTo>
                  <a:lnTo>
                    <a:pt x="11001427" y="50800"/>
                  </a:lnTo>
                  <a:lnTo>
                    <a:pt x="10913422" y="50800"/>
                  </a:lnTo>
                  <a:lnTo>
                    <a:pt x="10825356" y="38100"/>
                  </a:lnTo>
                  <a:close/>
                </a:path>
                <a:path w="20104100" h="7442200">
                  <a:moveTo>
                    <a:pt x="10649055" y="25400"/>
                  </a:moveTo>
                  <a:lnTo>
                    <a:pt x="8704750" y="25400"/>
                  </a:lnTo>
                  <a:lnTo>
                    <a:pt x="8616582" y="38100"/>
                  </a:lnTo>
                  <a:lnTo>
                    <a:pt x="10737232" y="38100"/>
                  </a:lnTo>
                  <a:lnTo>
                    <a:pt x="10649055" y="25400"/>
                  </a:lnTo>
                  <a:close/>
                </a:path>
                <a:path w="20104100" h="7442200">
                  <a:moveTo>
                    <a:pt x="10384250" y="12700"/>
                  </a:moveTo>
                  <a:lnTo>
                    <a:pt x="8969533" y="12700"/>
                  </a:lnTo>
                  <a:lnTo>
                    <a:pt x="8881230" y="25400"/>
                  </a:lnTo>
                  <a:lnTo>
                    <a:pt x="10472560" y="25400"/>
                  </a:lnTo>
                  <a:lnTo>
                    <a:pt x="10384250" y="12700"/>
                  </a:lnTo>
                  <a:close/>
                </a:path>
                <a:path w="20104100" h="7442200">
                  <a:moveTo>
                    <a:pt x="10119128" y="0"/>
                  </a:moveTo>
                  <a:lnTo>
                    <a:pt x="9234640" y="0"/>
                  </a:lnTo>
                  <a:lnTo>
                    <a:pt x="9146242" y="12700"/>
                  </a:lnTo>
                  <a:lnTo>
                    <a:pt x="10207530" y="12700"/>
                  </a:lnTo>
                  <a:lnTo>
                    <a:pt x="10119128" y="0"/>
                  </a:lnTo>
                  <a:close/>
                </a:path>
              </a:pathLst>
            </a:custGeom>
            <a:solidFill>
              <a:srgbClr val="E5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989" y="6076774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6989" y="6076774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85386" y="6076774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5386" y="6076774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32245" y="6076774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5038056" y="0"/>
                  </a:moveTo>
                  <a:lnTo>
                    <a:pt x="296807" y="0"/>
                  </a:ln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32245" y="6076774"/>
              <a:ext cx="5335270" cy="1229995"/>
            </a:xfrm>
            <a:custGeom>
              <a:avLst/>
              <a:gdLst/>
              <a:ahLst/>
              <a:cxnLst/>
              <a:rect l="l" t="t" r="r" b="b"/>
              <a:pathLst>
                <a:path w="5335270" h="1229995">
                  <a:moveTo>
                    <a:pt x="296807" y="0"/>
                  </a:moveTo>
                  <a:lnTo>
                    <a:pt x="248664" y="3884"/>
                  </a:lnTo>
                  <a:lnTo>
                    <a:pt x="202993" y="15131"/>
                  </a:lnTo>
                  <a:lnTo>
                    <a:pt x="160407" y="33129"/>
                  </a:lnTo>
                  <a:lnTo>
                    <a:pt x="121517" y="57267"/>
                  </a:lnTo>
                  <a:lnTo>
                    <a:pt x="86933" y="86934"/>
                  </a:lnTo>
                  <a:lnTo>
                    <a:pt x="57266" y="121519"/>
                  </a:lnTo>
                  <a:lnTo>
                    <a:pt x="33129" y="160411"/>
                  </a:lnTo>
                  <a:lnTo>
                    <a:pt x="15131" y="202999"/>
                  </a:lnTo>
                  <a:lnTo>
                    <a:pt x="3884" y="248671"/>
                  </a:lnTo>
                  <a:lnTo>
                    <a:pt x="0" y="296818"/>
                  </a:lnTo>
                  <a:lnTo>
                    <a:pt x="0" y="932819"/>
                  </a:lnTo>
                  <a:lnTo>
                    <a:pt x="3884" y="980963"/>
                  </a:lnTo>
                  <a:lnTo>
                    <a:pt x="15131" y="1026634"/>
                  </a:lnTo>
                  <a:lnTo>
                    <a:pt x="33129" y="1069221"/>
                  </a:lnTo>
                  <a:lnTo>
                    <a:pt x="57266" y="1108113"/>
                  </a:lnTo>
                  <a:lnTo>
                    <a:pt x="86933" y="1142699"/>
                  </a:lnTo>
                  <a:lnTo>
                    <a:pt x="121517" y="1172367"/>
                  </a:lnTo>
                  <a:lnTo>
                    <a:pt x="160407" y="1196506"/>
                  </a:lnTo>
                  <a:lnTo>
                    <a:pt x="202993" y="1214505"/>
                  </a:lnTo>
                  <a:lnTo>
                    <a:pt x="248664" y="1225752"/>
                  </a:lnTo>
                  <a:lnTo>
                    <a:pt x="296807" y="1229637"/>
                  </a:lnTo>
                  <a:lnTo>
                    <a:pt x="5038056" y="1229637"/>
                  </a:lnTo>
                  <a:lnTo>
                    <a:pt x="5086199" y="1225752"/>
                  </a:lnTo>
                  <a:lnTo>
                    <a:pt x="5131871" y="1214505"/>
                  </a:lnTo>
                  <a:lnTo>
                    <a:pt x="5174458" y="1196506"/>
                  </a:lnTo>
                  <a:lnTo>
                    <a:pt x="5213350" y="1172367"/>
                  </a:lnTo>
                  <a:lnTo>
                    <a:pt x="5247935" y="1142699"/>
                  </a:lnTo>
                  <a:lnTo>
                    <a:pt x="5277603" y="1108113"/>
                  </a:lnTo>
                  <a:lnTo>
                    <a:pt x="5301742" y="1069221"/>
                  </a:lnTo>
                  <a:lnTo>
                    <a:pt x="5319741" y="1026634"/>
                  </a:lnTo>
                  <a:lnTo>
                    <a:pt x="5330989" y="980963"/>
                  </a:lnTo>
                  <a:lnTo>
                    <a:pt x="5334874" y="932819"/>
                  </a:lnTo>
                  <a:lnTo>
                    <a:pt x="5334874" y="296818"/>
                  </a:lnTo>
                  <a:lnTo>
                    <a:pt x="5330989" y="248671"/>
                  </a:lnTo>
                  <a:lnTo>
                    <a:pt x="5319741" y="202999"/>
                  </a:lnTo>
                  <a:lnTo>
                    <a:pt x="5301742" y="160411"/>
                  </a:lnTo>
                  <a:lnTo>
                    <a:pt x="5277603" y="121519"/>
                  </a:lnTo>
                  <a:lnTo>
                    <a:pt x="5247935" y="86934"/>
                  </a:lnTo>
                  <a:lnTo>
                    <a:pt x="5213350" y="57267"/>
                  </a:lnTo>
                  <a:lnTo>
                    <a:pt x="5174458" y="33129"/>
                  </a:lnTo>
                  <a:lnTo>
                    <a:pt x="5131871" y="15131"/>
                  </a:lnTo>
                  <a:lnTo>
                    <a:pt x="5086199" y="3884"/>
                  </a:lnTo>
                  <a:lnTo>
                    <a:pt x="5038056" y="0"/>
                  </a:lnTo>
                  <a:lnTo>
                    <a:pt x="296807" y="0"/>
                  </a:lnTo>
                  <a:close/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4970" y="667907"/>
            <a:ext cx="11623329" cy="1415486"/>
          </a:xfrm>
          <a:prstGeom prst="rect">
            <a:avLst/>
          </a:prstGeom>
        </p:spPr>
        <p:txBody>
          <a:bodyPr vert="horz" wrap="square" lIns="0" tIns="6477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>
                <a:solidFill>
                  <a:srgbClr val="005EB8"/>
                </a:solidFill>
              </a:rPr>
              <a:t>Finding</a:t>
            </a:r>
            <a:r>
              <a:rPr spc="-150">
                <a:solidFill>
                  <a:srgbClr val="005EB8"/>
                </a:solidFill>
              </a:rPr>
              <a:t> </a:t>
            </a:r>
            <a:r>
              <a:rPr>
                <a:solidFill>
                  <a:srgbClr val="005EB8"/>
                </a:solidFill>
              </a:rPr>
              <a:t>my</a:t>
            </a:r>
            <a:r>
              <a:rPr spc="-150">
                <a:solidFill>
                  <a:srgbClr val="005EB8"/>
                </a:solidFill>
              </a:rPr>
              <a:t> </a:t>
            </a:r>
            <a:r>
              <a:rPr>
                <a:solidFill>
                  <a:srgbClr val="005EB8"/>
                </a:solidFill>
              </a:rPr>
              <a:t>Scope</a:t>
            </a:r>
            <a:r>
              <a:rPr spc="-150">
                <a:solidFill>
                  <a:srgbClr val="005EB8"/>
                </a:solidFill>
              </a:rPr>
              <a:t> </a:t>
            </a:r>
            <a:r>
              <a:rPr>
                <a:solidFill>
                  <a:srgbClr val="005EB8"/>
                </a:solidFill>
              </a:rPr>
              <a:t>for</a:t>
            </a:r>
            <a:r>
              <a:rPr spc="-150">
                <a:solidFill>
                  <a:srgbClr val="005EB8"/>
                </a:solidFill>
              </a:rPr>
              <a:t> </a:t>
            </a:r>
            <a:r>
              <a:rPr>
                <a:solidFill>
                  <a:srgbClr val="005EB8"/>
                </a:solidFill>
              </a:rPr>
              <a:t>Growth</a:t>
            </a:r>
            <a:r>
              <a:rPr spc="-145">
                <a:solidFill>
                  <a:srgbClr val="005EB8"/>
                </a:solidFill>
              </a:rPr>
              <a:t> </a:t>
            </a:r>
            <a:r>
              <a:rPr spc="-10">
                <a:solidFill>
                  <a:srgbClr val="005EB8"/>
                </a:solidFill>
              </a:rPr>
              <a:t>position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4970" y="2410334"/>
            <a:ext cx="719455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2100"/>
              </a:lnSpc>
              <a:spcBef>
                <a:spcPts val="95"/>
              </a:spcBef>
            </a:pP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Use</a:t>
            </a:r>
            <a:r>
              <a:rPr sz="2450" spc="-1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the chart below</a:t>
            </a:r>
            <a:r>
              <a:rPr sz="2450" spc="-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to</a:t>
            </a:r>
            <a:r>
              <a:rPr sz="2450" spc="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identify</a:t>
            </a:r>
            <a:r>
              <a:rPr sz="2450" spc="-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which </a:t>
            </a:r>
            <a:r>
              <a:rPr sz="2450" spc="-10" dirty="0">
                <a:solidFill>
                  <a:srgbClr val="669ED4"/>
                </a:solidFill>
                <a:latin typeface="FrutigerLTPro-Roman"/>
                <a:cs typeface="FrutigerLTPro-Roman"/>
              </a:rPr>
              <a:t>ambition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category</a:t>
            </a:r>
            <a:r>
              <a:rPr sz="2450" spc="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you</a:t>
            </a:r>
            <a:r>
              <a:rPr sz="2450" spc="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are</a:t>
            </a:r>
            <a:r>
              <a:rPr sz="2450" spc="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currently</a:t>
            </a:r>
            <a:r>
              <a:rPr sz="2450" spc="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in</a:t>
            </a:r>
            <a:r>
              <a:rPr sz="2450" spc="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and</a:t>
            </a:r>
            <a:r>
              <a:rPr sz="2450" spc="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then</a:t>
            </a:r>
            <a:r>
              <a:rPr sz="2450" spc="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spc="-10" dirty="0">
                <a:solidFill>
                  <a:srgbClr val="669ED4"/>
                </a:solidFill>
                <a:latin typeface="FrutigerLTPro-Roman"/>
                <a:cs typeface="FrutigerLTPro-Roman"/>
              </a:rPr>
              <a:t>continue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to</a:t>
            </a:r>
            <a:r>
              <a:rPr sz="2450" spc="-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identify</a:t>
            </a:r>
            <a:r>
              <a:rPr sz="2450" spc="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and</a:t>
            </a:r>
            <a:r>
              <a:rPr sz="2450" spc="-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lang="en-GB" sz="2450" spc="-5" dirty="0">
                <a:solidFill>
                  <a:srgbClr val="669ED4"/>
                </a:solidFill>
                <a:latin typeface="FrutigerLTPro-Roman"/>
                <a:cs typeface="FrutigerLTPro-Roman"/>
              </a:rPr>
              <a:t>understand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your</a:t>
            </a:r>
            <a:r>
              <a:rPr sz="2450" spc="-5" dirty="0">
                <a:solidFill>
                  <a:srgbClr val="669ED4"/>
                </a:solidFill>
                <a:latin typeface="FrutigerLTPro-Roman"/>
                <a:cs typeface="FrutigerLTPro-Roman"/>
              </a:rPr>
              <a:t> </a:t>
            </a:r>
            <a:r>
              <a:rPr sz="2450" dirty="0">
                <a:solidFill>
                  <a:srgbClr val="669ED4"/>
                </a:solidFill>
                <a:latin typeface="FrutigerLTPro-Roman"/>
                <a:cs typeface="FrutigerLTPro-Roman"/>
              </a:rPr>
              <a:t>current level of </a:t>
            </a:r>
            <a:r>
              <a:rPr sz="2450" spc="-10" dirty="0">
                <a:solidFill>
                  <a:srgbClr val="669ED4"/>
                </a:solidFill>
                <a:latin typeface="FrutigerLTPro-Roman"/>
                <a:cs typeface="FrutigerLTPro-Roman"/>
              </a:rPr>
              <a:t>impact.</a:t>
            </a:r>
            <a:endParaRPr sz="2450" dirty="0">
              <a:latin typeface="FrutigerLTPro-Roman"/>
              <a:cs typeface="FrutigerLTPro-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7698" y="6171055"/>
            <a:ext cx="3513454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4900"/>
              </a:lnSpc>
              <a:spcBef>
                <a:spcPts val="100"/>
              </a:spcBef>
            </a:pPr>
            <a:r>
              <a:rPr sz="1650">
                <a:latin typeface="FrutigerLTPro-Roman"/>
                <a:cs typeface="FrutigerLTPro-Roman"/>
              </a:rPr>
              <a:t>Do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want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stay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in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my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current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role/ discipline/function</a:t>
            </a:r>
            <a:r>
              <a:rPr sz="1650" spc="-3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and</a:t>
            </a:r>
            <a:r>
              <a:rPr sz="1650" spc="-3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continue</a:t>
            </a:r>
            <a:r>
              <a:rPr sz="1650" spc="-35">
                <a:latin typeface="FrutigerLTPro-Roman"/>
                <a:cs typeface="FrutigerLTPro-Roman"/>
              </a:rPr>
              <a:t> </a:t>
            </a:r>
            <a:r>
              <a:rPr sz="1650" spc="-25">
                <a:latin typeface="FrutigerLTPro-Roman"/>
                <a:cs typeface="FrutigerLTPro-Roman"/>
              </a:rPr>
              <a:t>to </a:t>
            </a:r>
            <a:r>
              <a:rPr sz="1650" spc="-10">
                <a:latin typeface="FrutigerLTPro-Roman"/>
                <a:cs typeface="FrutigerLTPro-Roman"/>
              </a:rPr>
              <a:t>grow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in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this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field/profession?</a:t>
            </a:r>
            <a:endParaRPr sz="1650">
              <a:latin typeface="FrutigerLTPro-Roman"/>
              <a:cs typeface="FrutigerLTPro-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24366" y="9220303"/>
            <a:ext cx="9457055" cy="1250950"/>
            <a:chOff x="5324366" y="9220303"/>
            <a:chExt cx="9457055" cy="1250950"/>
          </a:xfrm>
        </p:grpSpPr>
        <p:sp>
          <p:nvSpPr>
            <p:cNvPr id="14" name="object 14"/>
            <p:cNvSpPr/>
            <p:nvPr/>
          </p:nvSpPr>
          <p:spPr>
            <a:xfrm>
              <a:off x="5334843" y="9230780"/>
              <a:ext cx="9436100" cy="1229995"/>
            </a:xfrm>
            <a:custGeom>
              <a:avLst/>
              <a:gdLst/>
              <a:ahLst/>
              <a:cxnLst/>
              <a:rect l="l" t="t" r="r" b="b"/>
              <a:pathLst>
                <a:path w="9436100" h="1229995">
                  <a:moveTo>
                    <a:pt x="8821134" y="0"/>
                  </a:moveTo>
                  <a:lnTo>
                    <a:pt x="614818" y="0"/>
                  </a:lnTo>
                  <a:lnTo>
                    <a:pt x="566771" y="1849"/>
                  </a:lnTo>
                  <a:lnTo>
                    <a:pt x="519736" y="7307"/>
                  </a:lnTo>
                  <a:lnTo>
                    <a:pt x="473848" y="16237"/>
                  </a:lnTo>
                  <a:lnTo>
                    <a:pt x="429245" y="28502"/>
                  </a:lnTo>
                  <a:lnTo>
                    <a:pt x="386063" y="43965"/>
                  </a:lnTo>
                  <a:lnTo>
                    <a:pt x="344439" y="62489"/>
                  </a:lnTo>
                  <a:lnTo>
                    <a:pt x="304510" y="83939"/>
                  </a:lnTo>
                  <a:lnTo>
                    <a:pt x="266412" y="108177"/>
                  </a:lnTo>
                  <a:lnTo>
                    <a:pt x="230283" y="135067"/>
                  </a:lnTo>
                  <a:lnTo>
                    <a:pt x="196258" y="164471"/>
                  </a:lnTo>
                  <a:lnTo>
                    <a:pt x="164475" y="196254"/>
                  </a:lnTo>
                  <a:lnTo>
                    <a:pt x="135070" y="230278"/>
                  </a:lnTo>
                  <a:lnTo>
                    <a:pt x="108180" y="266408"/>
                  </a:lnTo>
                  <a:lnTo>
                    <a:pt x="83941" y="304505"/>
                  </a:lnTo>
                  <a:lnTo>
                    <a:pt x="62491" y="344434"/>
                  </a:lnTo>
                  <a:lnTo>
                    <a:pt x="43966" y="386058"/>
                  </a:lnTo>
                  <a:lnTo>
                    <a:pt x="28503" y="429241"/>
                  </a:lnTo>
                  <a:lnTo>
                    <a:pt x="16238" y="473844"/>
                  </a:lnTo>
                  <a:lnTo>
                    <a:pt x="7308" y="519733"/>
                  </a:lnTo>
                  <a:lnTo>
                    <a:pt x="1849" y="566770"/>
                  </a:lnTo>
                  <a:lnTo>
                    <a:pt x="0" y="614818"/>
                  </a:lnTo>
                  <a:lnTo>
                    <a:pt x="1849" y="662867"/>
                  </a:lnTo>
                  <a:lnTo>
                    <a:pt x="7308" y="709904"/>
                  </a:lnTo>
                  <a:lnTo>
                    <a:pt x="16238" y="755792"/>
                  </a:lnTo>
                  <a:lnTo>
                    <a:pt x="28503" y="800396"/>
                  </a:lnTo>
                  <a:lnTo>
                    <a:pt x="43966" y="843579"/>
                  </a:lnTo>
                  <a:lnTo>
                    <a:pt x="62491" y="885203"/>
                  </a:lnTo>
                  <a:lnTo>
                    <a:pt x="83941" y="925132"/>
                  </a:lnTo>
                  <a:lnTo>
                    <a:pt x="108180" y="963229"/>
                  </a:lnTo>
                  <a:lnTo>
                    <a:pt x="135070" y="999359"/>
                  </a:lnTo>
                  <a:lnTo>
                    <a:pt x="164475" y="1033383"/>
                  </a:lnTo>
                  <a:lnTo>
                    <a:pt x="196258" y="1065166"/>
                  </a:lnTo>
                  <a:lnTo>
                    <a:pt x="230283" y="1094570"/>
                  </a:lnTo>
                  <a:lnTo>
                    <a:pt x="266412" y="1121460"/>
                  </a:lnTo>
                  <a:lnTo>
                    <a:pt x="304510" y="1145698"/>
                  </a:lnTo>
                  <a:lnTo>
                    <a:pt x="344439" y="1167147"/>
                  </a:lnTo>
                  <a:lnTo>
                    <a:pt x="386063" y="1185672"/>
                  </a:lnTo>
                  <a:lnTo>
                    <a:pt x="429245" y="1201135"/>
                  </a:lnTo>
                  <a:lnTo>
                    <a:pt x="473848" y="1213400"/>
                  </a:lnTo>
                  <a:lnTo>
                    <a:pt x="519736" y="1222330"/>
                  </a:lnTo>
                  <a:lnTo>
                    <a:pt x="566771" y="1227788"/>
                  </a:lnTo>
                  <a:lnTo>
                    <a:pt x="614818" y="1229637"/>
                  </a:lnTo>
                  <a:lnTo>
                    <a:pt x="8821134" y="1229637"/>
                  </a:lnTo>
                  <a:lnTo>
                    <a:pt x="8869181" y="1227788"/>
                  </a:lnTo>
                  <a:lnTo>
                    <a:pt x="8916217" y="1222330"/>
                  </a:lnTo>
                  <a:lnTo>
                    <a:pt x="8962104" y="1213400"/>
                  </a:lnTo>
                  <a:lnTo>
                    <a:pt x="9006707" y="1201135"/>
                  </a:lnTo>
                  <a:lnTo>
                    <a:pt x="9049888" y="1185672"/>
                  </a:lnTo>
                  <a:lnTo>
                    <a:pt x="9091511" y="1167147"/>
                  </a:lnTo>
                  <a:lnTo>
                    <a:pt x="9131440" y="1145698"/>
                  </a:lnTo>
                  <a:lnTo>
                    <a:pt x="9169537" y="1121460"/>
                  </a:lnTo>
                  <a:lnTo>
                    <a:pt x="9205666" y="1094570"/>
                  </a:lnTo>
                  <a:lnTo>
                    <a:pt x="9239690" y="1065166"/>
                  </a:lnTo>
                  <a:lnTo>
                    <a:pt x="9271472" y="1033383"/>
                  </a:lnTo>
                  <a:lnTo>
                    <a:pt x="9300876" y="999359"/>
                  </a:lnTo>
                  <a:lnTo>
                    <a:pt x="9327766" y="963229"/>
                  </a:lnTo>
                  <a:lnTo>
                    <a:pt x="9352003" y="925132"/>
                  </a:lnTo>
                  <a:lnTo>
                    <a:pt x="9373453" y="885203"/>
                  </a:lnTo>
                  <a:lnTo>
                    <a:pt x="9391977" y="843579"/>
                  </a:lnTo>
                  <a:lnTo>
                    <a:pt x="9407440" y="800396"/>
                  </a:lnTo>
                  <a:lnTo>
                    <a:pt x="9419705" y="755792"/>
                  </a:lnTo>
                  <a:lnTo>
                    <a:pt x="9428635" y="709904"/>
                  </a:lnTo>
                  <a:lnTo>
                    <a:pt x="9434093" y="662867"/>
                  </a:lnTo>
                  <a:lnTo>
                    <a:pt x="9435943" y="614818"/>
                  </a:lnTo>
                  <a:lnTo>
                    <a:pt x="9434093" y="566770"/>
                  </a:lnTo>
                  <a:lnTo>
                    <a:pt x="9428635" y="519733"/>
                  </a:lnTo>
                  <a:lnTo>
                    <a:pt x="9419705" y="473844"/>
                  </a:lnTo>
                  <a:lnTo>
                    <a:pt x="9407440" y="429241"/>
                  </a:lnTo>
                  <a:lnTo>
                    <a:pt x="9391977" y="386058"/>
                  </a:lnTo>
                  <a:lnTo>
                    <a:pt x="9373453" y="344434"/>
                  </a:lnTo>
                  <a:lnTo>
                    <a:pt x="9352003" y="304505"/>
                  </a:lnTo>
                  <a:lnTo>
                    <a:pt x="9327766" y="266408"/>
                  </a:lnTo>
                  <a:lnTo>
                    <a:pt x="9300876" y="230278"/>
                  </a:lnTo>
                  <a:lnTo>
                    <a:pt x="9271472" y="196254"/>
                  </a:lnTo>
                  <a:lnTo>
                    <a:pt x="9239690" y="164471"/>
                  </a:lnTo>
                  <a:lnTo>
                    <a:pt x="9205666" y="135067"/>
                  </a:lnTo>
                  <a:lnTo>
                    <a:pt x="9169537" y="108177"/>
                  </a:lnTo>
                  <a:lnTo>
                    <a:pt x="9131440" y="83939"/>
                  </a:lnTo>
                  <a:lnTo>
                    <a:pt x="9091511" y="62489"/>
                  </a:lnTo>
                  <a:lnTo>
                    <a:pt x="9049888" y="43965"/>
                  </a:lnTo>
                  <a:lnTo>
                    <a:pt x="9006707" y="28502"/>
                  </a:lnTo>
                  <a:lnTo>
                    <a:pt x="8962104" y="16237"/>
                  </a:lnTo>
                  <a:lnTo>
                    <a:pt x="8916217" y="7307"/>
                  </a:lnTo>
                  <a:lnTo>
                    <a:pt x="8869181" y="1849"/>
                  </a:lnTo>
                  <a:lnTo>
                    <a:pt x="8821134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4843" y="9230780"/>
              <a:ext cx="9436100" cy="1229995"/>
            </a:xfrm>
            <a:custGeom>
              <a:avLst/>
              <a:gdLst/>
              <a:ahLst/>
              <a:cxnLst/>
              <a:rect l="l" t="t" r="r" b="b"/>
              <a:pathLst>
                <a:path w="9436100" h="1229995">
                  <a:moveTo>
                    <a:pt x="614818" y="0"/>
                  </a:moveTo>
                  <a:lnTo>
                    <a:pt x="566771" y="1849"/>
                  </a:lnTo>
                  <a:lnTo>
                    <a:pt x="519736" y="7307"/>
                  </a:lnTo>
                  <a:lnTo>
                    <a:pt x="473848" y="16237"/>
                  </a:lnTo>
                  <a:lnTo>
                    <a:pt x="429245" y="28502"/>
                  </a:lnTo>
                  <a:lnTo>
                    <a:pt x="386063" y="43965"/>
                  </a:lnTo>
                  <a:lnTo>
                    <a:pt x="344439" y="62489"/>
                  </a:lnTo>
                  <a:lnTo>
                    <a:pt x="304510" y="83939"/>
                  </a:lnTo>
                  <a:lnTo>
                    <a:pt x="266412" y="108177"/>
                  </a:lnTo>
                  <a:lnTo>
                    <a:pt x="230283" y="135067"/>
                  </a:lnTo>
                  <a:lnTo>
                    <a:pt x="196258" y="164471"/>
                  </a:lnTo>
                  <a:lnTo>
                    <a:pt x="164475" y="196254"/>
                  </a:lnTo>
                  <a:lnTo>
                    <a:pt x="135070" y="230278"/>
                  </a:lnTo>
                  <a:lnTo>
                    <a:pt x="108180" y="266408"/>
                  </a:lnTo>
                  <a:lnTo>
                    <a:pt x="83941" y="304505"/>
                  </a:lnTo>
                  <a:lnTo>
                    <a:pt x="62491" y="344434"/>
                  </a:lnTo>
                  <a:lnTo>
                    <a:pt x="43966" y="386058"/>
                  </a:lnTo>
                  <a:lnTo>
                    <a:pt x="28503" y="429241"/>
                  </a:lnTo>
                  <a:lnTo>
                    <a:pt x="16238" y="473844"/>
                  </a:lnTo>
                  <a:lnTo>
                    <a:pt x="7308" y="519733"/>
                  </a:lnTo>
                  <a:lnTo>
                    <a:pt x="1849" y="566770"/>
                  </a:lnTo>
                  <a:lnTo>
                    <a:pt x="0" y="614818"/>
                  </a:lnTo>
                  <a:lnTo>
                    <a:pt x="1849" y="662867"/>
                  </a:lnTo>
                  <a:lnTo>
                    <a:pt x="7308" y="709904"/>
                  </a:lnTo>
                  <a:lnTo>
                    <a:pt x="16238" y="755792"/>
                  </a:lnTo>
                  <a:lnTo>
                    <a:pt x="28503" y="800396"/>
                  </a:lnTo>
                  <a:lnTo>
                    <a:pt x="43966" y="843579"/>
                  </a:lnTo>
                  <a:lnTo>
                    <a:pt x="62491" y="885203"/>
                  </a:lnTo>
                  <a:lnTo>
                    <a:pt x="83941" y="925132"/>
                  </a:lnTo>
                  <a:lnTo>
                    <a:pt x="108180" y="963229"/>
                  </a:lnTo>
                  <a:lnTo>
                    <a:pt x="135070" y="999359"/>
                  </a:lnTo>
                  <a:lnTo>
                    <a:pt x="164475" y="1033383"/>
                  </a:lnTo>
                  <a:lnTo>
                    <a:pt x="196258" y="1065166"/>
                  </a:lnTo>
                  <a:lnTo>
                    <a:pt x="230283" y="1094570"/>
                  </a:lnTo>
                  <a:lnTo>
                    <a:pt x="266412" y="1121460"/>
                  </a:lnTo>
                  <a:lnTo>
                    <a:pt x="304510" y="1145698"/>
                  </a:lnTo>
                  <a:lnTo>
                    <a:pt x="344439" y="1167147"/>
                  </a:lnTo>
                  <a:lnTo>
                    <a:pt x="386063" y="1185672"/>
                  </a:lnTo>
                  <a:lnTo>
                    <a:pt x="429245" y="1201135"/>
                  </a:lnTo>
                  <a:lnTo>
                    <a:pt x="473848" y="1213400"/>
                  </a:lnTo>
                  <a:lnTo>
                    <a:pt x="519736" y="1222330"/>
                  </a:lnTo>
                  <a:lnTo>
                    <a:pt x="566771" y="1227788"/>
                  </a:lnTo>
                  <a:lnTo>
                    <a:pt x="614818" y="1229637"/>
                  </a:lnTo>
                  <a:lnTo>
                    <a:pt x="8821134" y="1229637"/>
                  </a:lnTo>
                  <a:lnTo>
                    <a:pt x="8869181" y="1227788"/>
                  </a:lnTo>
                  <a:lnTo>
                    <a:pt x="8916217" y="1222330"/>
                  </a:lnTo>
                  <a:lnTo>
                    <a:pt x="8962104" y="1213400"/>
                  </a:lnTo>
                  <a:lnTo>
                    <a:pt x="9006707" y="1201135"/>
                  </a:lnTo>
                  <a:lnTo>
                    <a:pt x="9049888" y="1185672"/>
                  </a:lnTo>
                  <a:lnTo>
                    <a:pt x="9091511" y="1167147"/>
                  </a:lnTo>
                  <a:lnTo>
                    <a:pt x="9131440" y="1145698"/>
                  </a:lnTo>
                  <a:lnTo>
                    <a:pt x="9169537" y="1121460"/>
                  </a:lnTo>
                  <a:lnTo>
                    <a:pt x="9205666" y="1094570"/>
                  </a:lnTo>
                  <a:lnTo>
                    <a:pt x="9239690" y="1065166"/>
                  </a:lnTo>
                  <a:lnTo>
                    <a:pt x="9271472" y="1033383"/>
                  </a:lnTo>
                  <a:lnTo>
                    <a:pt x="9300876" y="999359"/>
                  </a:lnTo>
                  <a:lnTo>
                    <a:pt x="9327766" y="963229"/>
                  </a:lnTo>
                  <a:lnTo>
                    <a:pt x="9352003" y="925132"/>
                  </a:lnTo>
                  <a:lnTo>
                    <a:pt x="9373453" y="885203"/>
                  </a:lnTo>
                  <a:lnTo>
                    <a:pt x="9391977" y="843579"/>
                  </a:lnTo>
                  <a:lnTo>
                    <a:pt x="9407440" y="800396"/>
                  </a:lnTo>
                  <a:lnTo>
                    <a:pt x="9419705" y="755792"/>
                  </a:lnTo>
                  <a:lnTo>
                    <a:pt x="9428635" y="709904"/>
                  </a:lnTo>
                  <a:lnTo>
                    <a:pt x="9434093" y="662867"/>
                  </a:lnTo>
                  <a:lnTo>
                    <a:pt x="9435943" y="614818"/>
                  </a:lnTo>
                  <a:lnTo>
                    <a:pt x="9434093" y="566770"/>
                  </a:lnTo>
                  <a:lnTo>
                    <a:pt x="9428635" y="519733"/>
                  </a:lnTo>
                  <a:lnTo>
                    <a:pt x="9419705" y="473844"/>
                  </a:lnTo>
                  <a:lnTo>
                    <a:pt x="9407440" y="429241"/>
                  </a:lnTo>
                  <a:lnTo>
                    <a:pt x="9391977" y="386058"/>
                  </a:lnTo>
                  <a:lnTo>
                    <a:pt x="9373453" y="344434"/>
                  </a:lnTo>
                  <a:lnTo>
                    <a:pt x="9352003" y="304505"/>
                  </a:lnTo>
                  <a:lnTo>
                    <a:pt x="9327766" y="266408"/>
                  </a:lnTo>
                  <a:lnTo>
                    <a:pt x="9300876" y="230278"/>
                  </a:lnTo>
                  <a:lnTo>
                    <a:pt x="9271472" y="196254"/>
                  </a:lnTo>
                  <a:lnTo>
                    <a:pt x="9239690" y="164471"/>
                  </a:lnTo>
                  <a:lnTo>
                    <a:pt x="9205666" y="135067"/>
                  </a:lnTo>
                  <a:lnTo>
                    <a:pt x="9169537" y="108177"/>
                  </a:lnTo>
                  <a:lnTo>
                    <a:pt x="9131440" y="83939"/>
                  </a:lnTo>
                  <a:lnTo>
                    <a:pt x="9091511" y="62489"/>
                  </a:lnTo>
                  <a:lnTo>
                    <a:pt x="9049888" y="43965"/>
                  </a:lnTo>
                  <a:lnTo>
                    <a:pt x="9006707" y="28502"/>
                  </a:lnTo>
                  <a:lnTo>
                    <a:pt x="8962104" y="16237"/>
                  </a:lnTo>
                  <a:lnTo>
                    <a:pt x="8916217" y="7307"/>
                  </a:lnTo>
                  <a:lnTo>
                    <a:pt x="8869181" y="1849"/>
                  </a:lnTo>
                  <a:lnTo>
                    <a:pt x="8821134" y="0"/>
                  </a:lnTo>
                  <a:lnTo>
                    <a:pt x="614818" y="0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86186" y="9482124"/>
            <a:ext cx="693356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4380" marR="5080" indent="-742315">
              <a:lnSpc>
                <a:spcPct val="124900"/>
              </a:lnSpc>
              <a:spcBef>
                <a:spcPts val="100"/>
              </a:spcBef>
            </a:pP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Depending</a:t>
            </a:r>
            <a:r>
              <a:rPr sz="1650" b="1" spc="-7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whether</a:t>
            </a:r>
            <a:r>
              <a:rPr sz="1650" b="1" spc="-7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you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agree</a:t>
            </a:r>
            <a:r>
              <a:rPr sz="1650" b="1" spc="-7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‘yes’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Depth</a:t>
            </a:r>
            <a:r>
              <a:rPr sz="1650" b="1" spc="-7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Breadth</a:t>
            </a:r>
            <a:r>
              <a:rPr sz="1650" b="1" spc="-7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or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Stretch,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click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the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ambition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box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to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find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>
                <a:solidFill>
                  <a:srgbClr val="FFFFFF"/>
                </a:solidFill>
                <a:latin typeface="FrutigerLTPro-Bold"/>
                <a:cs typeface="FrutigerLTPro-Bold"/>
              </a:rPr>
              <a:t>the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matching</a:t>
            </a:r>
            <a:r>
              <a:rPr sz="1650" b="1" spc="-65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1650" b="1" spc="-10">
                <a:solidFill>
                  <a:srgbClr val="FFFFFF"/>
                </a:solidFill>
                <a:latin typeface="FrutigerLTPro-Bold"/>
                <a:cs typeface="FrutigerLTPro-Bold"/>
              </a:rPr>
              <a:t>description.</a:t>
            </a:r>
            <a:endParaRPr sz="1650">
              <a:latin typeface="FrutigerLTPro-Bold"/>
              <a:cs typeface="FrutigerLTPro-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00383" y="6171020"/>
            <a:ext cx="410527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4900"/>
              </a:lnSpc>
              <a:spcBef>
                <a:spcPts val="100"/>
              </a:spcBef>
            </a:pPr>
            <a:r>
              <a:rPr sz="1650">
                <a:latin typeface="FrutigerLTPro-Roman"/>
                <a:cs typeface="FrutigerLTPro-Roman"/>
              </a:rPr>
              <a:t>Do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want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stay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in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my</a:t>
            </a:r>
            <a:r>
              <a:rPr sz="1650" spc="-5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current</a:t>
            </a:r>
            <a:r>
              <a:rPr sz="1650" spc="-5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discipline </a:t>
            </a:r>
            <a:r>
              <a:rPr sz="1650">
                <a:latin typeface="FrutigerLTPro-Roman"/>
                <a:cs typeface="FrutigerLTPro-Roman"/>
              </a:rPr>
              <a:t>but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broaden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my</a:t>
            </a:r>
            <a:r>
              <a:rPr sz="1650" spc="-6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role/knowledge/expertise into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other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areas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or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functions?</a:t>
            </a:r>
            <a:endParaRPr sz="1650">
              <a:latin typeface="FrutigerLTPro-Roman"/>
              <a:cs typeface="FrutigerLTPro-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73807" y="6171020"/>
            <a:ext cx="425259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24900"/>
              </a:lnSpc>
              <a:spcBef>
                <a:spcPts val="100"/>
              </a:spcBef>
            </a:pPr>
            <a:r>
              <a:rPr sz="1650">
                <a:latin typeface="FrutigerLTPro-Roman"/>
                <a:cs typeface="FrutigerLTPro-Roman"/>
              </a:rPr>
              <a:t>Do</a:t>
            </a:r>
            <a:r>
              <a:rPr sz="1650" spc="-70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I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want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to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move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from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my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current</a:t>
            </a:r>
            <a:r>
              <a:rPr sz="1650" spc="-65">
                <a:latin typeface="FrutigerLTPro-Roman"/>
                <a:cs typeface="FrutigerLTPro-Roman"/>
              </a:rPr>
              <a:t> </a:t>
            </a:r>
            <a:r>
              <a:rPr sz="1650" spc="-20">
                <a:latin typeface="FrutigerLTPro-Roman"/>
                <a:cs typeface="FrutigerLTPro-Roman"/>
              </a:rPr>
              <a:t>role </a:t>
            </a:r>
            <a:r>
              <a:rPr sz="1650" spc="-10">
                <a:latin typeface="FrutigerLTPro-Roman"/>
                <a:cs typeface="FrutigerLTPro-Roman"/>
              </a:rPr>
              <a:t>into</a:t>
            </a:r>
            <a:r>
              <a:rPr sz="1650" spc="-8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another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role,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perhaps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one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>
                <a:latin typeface="FrutigerLTPro-Roman"/>
                <a:cs typeface="FrutigerLTPro-Roman"/>
              </a:rPr>
              <a:t>with</a:t>
            </a:r>
            <a:r>
              <a:rPr sz="1650" spc="-7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greater complexity</a:t>
            </a:r>
            <a:r>
              <a:rPr sz="1650" spc="-85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and/or</a:t>
            </a:r>
            <a:r>
              <a:rPr sz="1650" spc="-8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leadership</a:t>
            </a:r>
            <a:r>
              <a:rPr sz="1650" spc="-80">
                <a:latin typeface="FrutigerLTPro-Roman"/>
                <a:cs typeface="FrutigerLTPro-Roman"/>
              </a:rPr>
              <a:t> </a:t>
            </a:r>
            <a:r>
              <a:rPr sz="1650" spc="-10">
                <a:latin typeface="FrutigerLTPro-Roman"/>
                <a:cs typeface="FrutigerLTPro-Roman"/>
              </a:rPr>
              <a:t>impact?</a:t>
            </a:r>
            <a:endParaRPr sz="1650">
              <a:latin typeface="FrutigerLTPro-Roman"/>
              <a:cs typeface="FrutigerLTPro-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2439" y="4772545"/>
            <a:ext cx="2232036" cy="72316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209566" y="4951275"/>
            <a:ext cx="1318260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Start</a:t>
            </a:r>
            <a:r>
              <a:rPr sz="2150" b="1" spc="-11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20">
                <a:solidFill>
                  <a:srgbClr val="FFFFFF"/>
                </a:solidFill>
                <a:latin typeface="FrutigerLTPro-Bold"/>
                <a:cs typeface="FrutigerLTPro-Bold"/>
              </a:rPr>
              <a:t>Here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01691" y="7877572"/>
            <a:ext cx="2606040" cy="723265"/>
          </a:xfrm>
          <a:custGeom>
            <a:avLst/>
            <a:gdLst/>
            <a:ahLst/>
            <a:cxnLst/>
            <a:rect l="l" t="t" r="r" b="b"/>
            <a:pathLst>
              <a:path w="2606040" h="723265">
                <a:moveTo>
                  <a:pt x="2368011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485712"/>
                </a:lnTo>
                <a:lnTo>
                  <a:pt x="4824" y="533566"/>
                </a:lnTo>
                <a:lnTo>
                  <a:pt x="18660" y="578136"/>
                </a:lnTo>
                <a:lnTo>
                  <a:pt x="40552" y="618468"/>
                </a:lnTo>
                <a:lnTo>
                  <a:pt x="69547" y="653608"/>
                </a:lnTo>
                <a:lnTo>
                  <a:pt x="104689" y="682601"/>
                </a:lnTo>
                <a:lnTo>
                  <a:pt x="145023" y="704492"/>
                </a:lnTo>
                <a:lnTo>
                  <a:pt x="189594" y="718327"/>
                </a:lnTo>
                <a:lnTo>
                  <a:pt x="237448" y="723150"/>
                </a:lnTo>
                <a:lnTo>
                  <a:pt x="2368011" y="723150"/>
                </a:lnTo>
                <a:lnTo>
                  <a:pt x="2415865" y="718327"/>
                </a:lnTo>
                <a:lnTo>
                  <a:pt x="2460436" y="704492"/>
                </a:lnTo>
                <a:lnTo>
                  <a:pt x="2500770" y="682601"/>
                </a:lnTo>
                <a:lnTo>
                  <a:pt x="2535912" y="653608"/>
                </a:lnTo>
                <a:lnTo>
                  <a:pt x="2564907" y="618468"/>
                </a:lnTo>
                <a:lnTo>
                  <a:pt x="2586799" y="578136"/>
                </a:lnTo>
                <a:lnTo>
                  <a:pt x="2600635" y="533566"/>
                </a:lnTo>
                <a:lnTo>
                  <a:pt x="2605459" y="485712"/>
                </a:lnTo>
                <a:lnTo>
                  <a:pt x="2605459" y="237448"/>
                </a:lnTo>
                <a:lnTo>
                  <a:pt x="2600635" y="189591"/>
                </a:lnTo>
                <a:lnTo>
                  <a:pt x="2586799" y="145018"/>
                </a:lnTo>
                <a:lnTo>
                  <a:pt x="2564907" y="104684"/>
                </a:lnTo>
                <a:lnTo>
                  <a:pt x="2535912" y="69543"/>
                </a:lnTo>
                <a:lnTo>
                  <a:pt x="2500770" y="40550"/>
                </a:lnTo>
                <a:lnTo>
                  <a:pt x="2460436" y="18658"/>
                </a:lnTo>
                <a:lnTo>
                  <a:pt x="2415865" y="4823"/>
                </a:lnTo>
                <a:lnTo>
                  <a:pt x="2368011" y="0"/>
                </a:lnTo>
                <a:close/>
              </a:path>
            </a:pathLst>
          </a:custGeom>
          <a:solidFill>
            <a:srgbClr val="0030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4149" y="8056298"/>
            <a:ext cx="1741170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dirty="0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40" dirty="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dirty="0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40" dirty="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dirty="0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2150" b="1" spc="-40" dirty="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10" dirty="0">
                <a:solidFill>
                  <a:srgbClr val="FFFFFF"/>
                </a:solidFill>
                <a:latin typeface="FrutigerLTPro-Bold"/>
                <a:cs typeface="FrutigerLTPro-Bold"/>
              </a:rPr>
              <a:t>Depth</a:t>
            </a:r>
            <a:endParaRPr sz="2150" dirty="0">
              <a:latin typeface="FrutigerLTPro-Bold"/>
              <a:cs typeface="FrutigerLTPro-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749320" y="7877572"/>
            <a:ext cx="2606040" cy="723265"/>
          </a:xfrm>
          <a:custGeom>
            <a:avLst/>
            <a:gdLst/>
            <a:ahLst/>
            <a:cxnLst/>
            <a:rect l="l" t="t" r="r" b="b"/>
            <a:pathLst>
              <a:path w="2606040" h="723265">
                <a:moveTo>
                  <a:pt x="2368011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485712"/>
                </a:lnTo>
                <a:lnTo>
                  <a:pt x="4824" y="533566"/>
                </a:lnTo>
                <a:lnTo>
                  <a:pt x="18660" y="578136"/>
                </a:lnTo>
                <a:lnTo>
                  <a:pt x="40552" y="618468"/>
                </a:lnTo>
                <a:lnTo>
                  <a:pt x="69547" y="653608"/>
                </a:lnTo>
                <a:lnTo>
                  <a:pt x="104689" y="682601"/>
                </a:lnTo>
                <a:lnTo>
                  <a:pt x="145023" y="704492"/>
                </a:lnTo>
                <a:lnTo>
                  <a:pt x="189594" y="718327"/>
                </a:lnTo>
                <a:lnTo>
                  <a:pt x="237448" y="723150"/>
                </a:lnTo>
                <a:lnTo>
                  <a:pt x="2368011" y="723150"/>
                </a:lnTo>
                <a:lnTo>
                  <a:pt x="2415865" y="718327"/>
                </a:lnTo>
                <a:lnTo>
                  <a:pt x="2460436" y="704492"/>
                </a:lnTo>
                <a:lnTo>
                  <a:pt x="2500770" y="682601"/>
                </a:lnTo>
                <a:lnTo>
                  <a:pt x="2535912" y="653608"/>
                </a:lnTo>
                <a:lnTo>
                  <a:pt x="2564907" y="618468"/>
                </a:lnTo>
                <a:lnTo>
                  <a:pt x="2586799" y="578136"/>
                </a:lnTo>
                <a:lnTo>
                  <a:pt x="2600635" y="533566"/>
                </a:lnTo>
                <a:lnTo>
                  <a:pt x="2605459" y="485712"/>
                </a:lnTo>
                <a:lnTo>
                  <a:pt x="2605459" y="237448"/>
                </a:lnTo>
                <a:lnTo>
                  <a:pt x="2600635" y="189591"/>
                </a:lnTo>
                <a:lnTo>
                  <a:pt x="2586799" y="145018"/>
                </a:lnTo>
                <a:lnTo>
                  <a:pt x="2564907" y="104684"/>
                </a:lnTo>
                <a:lnTo>
                  <a:pt x="2535912" y="69543"/>
                </a:lnTo>
                <a:lnTo>
                  <a:pt x="2500770" y="40550"/>
                </a:lnTo>
                <a:lnTo>
                  <a:pt x="2460436" y="18658"/>
                </a:lnTo>
                <a:lnTo>
                  <a:pt x="2415865" y="4823"/>
                </a:lnTo>
                <a:lnTo>
                  <a:pt x="2368011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070568" y="8056298"/>
            <a:ext cx="2084711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Breadth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996949" y="7877572"/>
            <a:ext cx="2606040" cy="723265"/>
          </a:xfrm>
          <a:custGeom>
            <a:avLst/>
            <a:gdLst/>
            <a:ahLst/>
            <a:cxnLst/>
            <a:rect l="l" t="t" r="r" b="b"/>
            <a:pathLst>
              <a:path w="2606040" h="723265">
                <a:moveTo>
                  <a:pt x="2368011" y="0"/>
                </a:moveTo>
                <a:lnTo>
                  <a:pt x="237448" y="0"/>
                </a:lnTo>
                <a:lnTo>
                  <a:pt x="189594" y="4823"/>
                </a:lnTo>
                <a:lnTo>
                  <a:pt x="145023" y="18658"/>
                </a:lnTo>
                <a:lnTo>
                  <a:pt x="104689" y="40550"/>
                </a:lnTo>
                <a:lnTo>
                  <a:pt x="69547" y="69543"/>
                </a:lnTo>
                <a:lnTo>
                  <a:pt x="40552" y="104684"/>
                </a:lnTo>
                <a:lnTo>
                  <a:pt x="18660" y="145018"/>
                </a:lnTo>
                <a:lnTo>
                  <a:pt x="4824" y="189591"/>
                </a:lnTo>
                <a:lnTo>
                  <a:pt x="0" y="237448"/>
                </a:lnTo>
                <a:lnTo>
                  <a:pt x="0" y="485712"/>
                </a:lnTo>
                <a:lnTo>
                  <a:pt x="4824" y="533566"/>
                </a:lnTo>
                <a:lnTo>
                  <a:pt x="18660" y="578136"/>
                </a:lnTo>
                <a:lnTo>
                  <a:pt x="40552" y="618468"/>
                </a:lnTo>
                <a:lnTo>
                  <a:pt x="69547" y="653608"/>
                </a:lnTo>
                <a:lnTo>
                  <a:pt x="104689" y="682601"/>
                </a:lnTo>
                <a:lnTo>
                  <a:pt x="145023" y="704492"/>
                </a:lnTo>
                <a:lnTo>
                  <a:pt x="189594" y="718327"/>
                </a:lnTo>
                <a:lnTo>
                  <a:pt x="237448" y="723150"/>
                </a:lnTo>
                <a:lnTo>
                  <a:pt x="2368011" y="723150"/>
                </a:lnTo>
                <a:lnTo>
                  <a:pt x="2415865" y="718327"/>
                </a:lnTo>
                <a:lnTo>
                  <a:pt x="2460436" y="704492"/>
                </a:lnTo>
                <a:lnTo>
                  <a:pt x="2500770" y="682601"/>
                </a:lnTo>
                <a:lnTo>
                  <a:pt x="2535912" y="653608"/>
                </a:lnTo>
                <a:lnTo>
                  <a:pt x="2564907" y="618468"/>
                </a:lnTo>
                <a:lnTo>
                  <a:pt x="2586799" y="578136"/>
                </a:lnTo>
                <a:lnTo>
                  <a:pt x="2600635" y="533566"/>
                </a:lnTo>
                <a:lnTo>
                  <a:pt x="2605459" y="485712"/>
                </a:lnTo>
                <a:lnTo>
                  <a:pt x="2605459" y="237448"/>
                </a:lnTo>
                <a:lnTo>
                  <a:pt x="2600635" y="189591"/>
                </a:lnTo>
                <a:lnTo>
                  <a:pt x="2586799" y="145018"/>
                </a:lnTo>
                <a:lnTo>
                  <a:pt x="2564907" y="104684"/>
                </a:lnTo>
                <a:lnTo>
                  <a:pt x="2535912" y="69543"/>
                </a:lnTo>
                <a:lnTo>
                  <a:pt x="2500770" y="40550"/>
                </a:lnTo>
                <a:lnTo>
                  <a:pt x="2460436" y="18658"/>
                </a:lnTo>
                <a:lnTo>
                  <a:pt x="2415865" y="4823"/>
                </a:lnTo>
                <a:lnTo>
                  <a:pt x="2368011" y="0"/>
                </a:lnTo>
                <a:close/>
              </a:path>
            </a:pathLst>
          </a:custGeom>
          <a:solidFill>
            <a:srgbClr val="41B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323887" y="7923385"/>
            <a:ext cx="1951989" cy="61404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55904" marR="5080" indent="-243840">
              <a:lnSpc>
                <a:spcPct val="79900"/>
              </a:lnSpc>
              <a:spcBef>
                <a:spcPts val="610"/>
              </a:spcBef>
            </a:pP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am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>
                <a:solidFill>
                  <a:srgbClr val="FFFFFF"/>
                </a:solidFill>
                <a:latin typeface="FrutigerLTPro-Bold"/>
                <a:cs typeface="FrutigerLTPro-Bold"/>
              </a:rPr>
              <a:t>in</a:t>
            </a:r>
            <a:r>
              <a:rPr sz="2150" b="1" spc="-40">
                <a:solidFill>
                  <a:srgbClr val="FFFFFF"/>
                </a:solidFill>
                <a:latin typeface="FrutigerLTPro-Bold"/>
                <a:cs typeface="FrutigerLTPro-Bold"/>
              </a:rPr>
              <a:t> </a:t>
            </a:r>
            <a:r>
              <a:rPr sz="2150" b="1" spc="-30">
                <a:solidFill>
                  <a:srgbClr val="FFFFFF"/>
                </a:solidFill>
                <a:latin typeface="FrutigerLTPro-Bold"/>
                <a:cs typeface="FrutigerLTPro-Bold"/>
              </a:rPr>
              <a:t>Stretch/ </a:t>
            </a:r>
            <a:r>
              <a:rPr sz="2150" b="1" spc="-10">
                <a:solidFill>
                  <a:srgbClr val="FFFFFF"/>
                </a:solidFill>
                <a:latin typeface="FrutigerLTPro-Bold"/>
                <a:cs typeface="FrutigerLTPro-Bold"/>
              </a:rPr>
              <a:t>Complexity</a:t>
            </a:r>
            <a:endParaRPr sz="2150">
              <a:latin typeface="FrutigerLTPro-Bold"/>
              <a:cs typeface="FrutigerLTPro-Bol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04546" y="5495711"/>
            <a:ext cx="15462250" cy="5224145"/>
            <a:chOff x="3804546" y="5495711"/>
            <a:chExt cx="15462250" cy="5224145"/>
          </a:xfrm>
        </p:grpSpPr>
        <p:sp>
          <p:nvSpPr>
            <p:cNvPr id="28" name="object 28"/>
            <p:cNvSpPr/>
            <p:nvPr/>
          </p:nvSpPr>
          <p:spPr>
            <a:xfrm>
              <a:off x="3868456" y="5495711"/>
              <a:ext cx="0" cy="467995"/>
            </a:xfrm>
            <a:custGeom>
              <a:avLst/>
              <a:gdLst/>
              <a:ahLst/>
              <a:cxnLst/>
              <a:rect l="l" t="t" r="r" b="b"/>
              <a:pathLst>
                <a:path h="467995">
                  <a:moveTo>
                    <a:pt x="0" y="0"/>
                  </a:moveTo>
                  <a:lnTo>
                    <a:pt x="0" y="467472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04552" y="5890685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18" y="0"/>
                  </a:moveTo>
                  <a:lnTo>
                    <a:pt x="0" y="0"/>
                  </a:lnTo>
                  <a:lnTo>
                    <a:pt x="63903" y="175617"/>
                  </a:lnTo>
                  <a:lnTo>
                    <a:pt x="12781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82330" y="6691590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40">
                  <a:moveTo>
                    <a:pt x="0" y="0"/>
                  </a:moveTo>
                  <a:lnTo>
                    <a:pt x="789452" y="0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99282" y="6627676"/>
              <a:ext cx="175895" cy="128270"/>
            </a:xfrm>
            <a:custGeom>
              <a:avLst/>
              <a:gdLst/>
              <a:ahLst/>
              <a:cxnLst/>
              <a:rect l="l" t="t" r="r" b="b"/>
              <a:pathLst>
                <a:path w="175895" h="128270">
                  <a:moveTo>
                    <a:pt x="0" y="0"/>
                  </a:moveTo>
                  <a:lnTo>
                    <a:pt x="0" y="127828"/>
                  </a:lnTo>
                  <a:lnTo>
                    <a:pt x="175628" y="63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68460" y="7316879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4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04546" y="7701941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42356" y="7316879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4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78441" y="7701941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70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289211" y="7316879"/>
              <a:ext cx="0" cy="457834"/>
            </a:xfrm>
            <a:custGeom>
              <a:avLst/>
              <a:gdLst/>
              <a:ahLst/>
              <a:cxnLst/>
              <a:rect l="l" t="t" r="r" b="b"/>
              <a:pathLst>
                <a:path h="457834">
                  <a:moveTo>
                    <a:pt x="0" y="0"/>
                  </a:moveTo>
                  <a:lnTo>
                    <a:pt x="0" y="457567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225296" y="7701941"/>
              <a:ext cx="128270" cy="175895"/>
            </a:xfrm>
            <a:custGeom>
              <a:avLst/>
              <a:gdLst/>
              <a:ahLst/>
              <a:cxnLst/>
              <a:rect l="l" t="t" r="r" b="b"/>
              <a:pathLst>
                <a:path w="128269" h="175895">
                  <a:moveTo>
                    <a:pt x="127828" y="0"/>
                  </a:moveTo>
                  <a:lnTo>
                    <a:pt x="0" y="0"/>
                  </a:lnTo>
                  <a:lnTo>
                    <a:pt x="63914" y="175628"/>
                  </a:lnTo>
                  <a:lnTo>
                    <a:pt x="1278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729189" y="6691590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40">
                  <a:moveTo>
                    <a:pt x="0" y="0"/>
                  </a:moveTo>
                  <a:lnTo>
                    <a:pt x="789462" y="0"/>
                  </a:lnTo>
                </a:path>
              </a:pathLst>
            </a:custGeom>
            <a:ln w="20941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446142" y="6627676"/>
              <a:ext cx="175895" cy="128270"/>
            </a:xfrm>
            <a:custGeom>
              <a:avLst/>
              <a:gdLst/>
              <a:ahLst/>
              <a:cxnLst/>
              <a:rect l="l" t="t" r="r" b="b"/>
              <a:pathLst>
                <a:path w="175894" h="128270">
                  <a:moveTo>
                    <a:pt x="0" y="0"/>
                  </a:moveTo>
                  <a:lnTo>
                    <a:pt x="0" y="127828"/>
                  </a:lnTo>
                  <a:lnTo>
                    <a:pt x="175628" y="63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74572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574572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778827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778827" y="10232061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hlinkClick r:id="rId3" action="ppaction://hlinksldjump"/>
            </p:cNvPr>
            <p:cNvSpPr/>
            <p:nvPr/>
          </p:nvSpPr>
          <p:spPr>
            <a:xfrm>
              <a:off x="18917873" y="10427830"/>
              <a:ext cx="200025" cy="156845"/>
            </a:xfrm>
            <a:custGeom>
              <a:avLst/>
              <a:gdLst/>
              <a:ahLst/>
              <a:cxnLst/>
              <a:rect l="l" t="t" r="r" b="b"/>
              <a:pathLst>
                <a:path w="200025" h="156845">
                  <a:moveTo>
                    <a:pt x="0" y="0"/>
                  </a:moveTo>
                  <a:lnTo>
                    <a:pt x="0" y="156435"/>
                  </a:lnTo>
                  <a:lnTo>
                    <a:pt x="199543" y="156435"/>
                  </a:lnTo>
                  <a:lnTo>
                    <a:pt x="199543" y="0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876548" y="10322759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4">
                  <a:moveTo>
                    <a:pt x="282200" y="141105"/>
                  </a:moveTo>
                  <a:lnTo>
                    <a:pt x="141095" y="0"/>
                  </a:lnTo>
                  <a:lnTo>
                    <a:pt x="0" y="141105"/>
                  </a:lnTo>
                </a:path>
              </a:pathLst>
            </a:custGeom>
            <a:ln w="198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972481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972481" y="1023206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477650"/>
                  </a:move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2"/>
                  </a:lnTo>
                  <a:lnTo>
                    <a:pt x="407693" y="407699"/>
                  </a:lnTo>
                  <a:lnTo>
                    <a:pt x="436854" y="372354"/>
                  </a:lnTo>
                  <a:lnTo>
                    <a:pt x="458872" y="331787"/>
                  </a:lnTo>
                  <a:lnTo>
                    <a:pt x="472788" y="286959"/>
                  </a:lnTo>
                  <a:lnTo>
                    <a:pt x="477639" y="238830"/>
                  </a:lnTo>
                  <a:lnTo>
                    <a:pt x="472788" y="190697"/>
                  </a:lnTo>
                  <a:lnTo>
                    <a:pt x="458872" y="145867"/>
                  </a:lnTo>
                  <a:lnTo>
                    <a:pt x="436854" y="105298"/>
                  </a:lnTo>
                  <a:lnTo>
                    <a:pt x="407693" y="69952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2"/>
                  </a:lnTo>
                  <a:lnTo>
                    <a:pt x="40785" y="105298"/>
                  </a:lnTo>
                  <a:lnTo>
                    <a:pt x="18766" y="145867"/>
                  </a:lnTo>
                  <a:lnTo>
                    <a:pt x="4851" y="190697"/>
                  </a:lnTo>
                  <a:lnTo>
                    <a:pt x="0" y="238830"/>
                  </a:lnTo>
                  <a:lnTo>
                    <a:pt x="4851" y="286959"/>
                  </a:lnTo>
                  <a:lnTo>
                    <a:pt x="18766" y="331787"/>
                  </a:lnTo>
                  <a:lnTo>
                    <a:pt x="40785" y="372354"/>
                  </a:lnTo>
                  <a:lnTo>
                    <a:pt x="69946" y="407699"/>
                  </a:lnTo>
                  <a:lnTo>
                    <a:pt x="105291" y="436862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>
              <a:hlinkClick r:id="" action="ppaction://hlinkshowjump?jump=previousslide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2553" y="10365995"/>
              <a:ext cx="230072" cy="2097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8176738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76738" y="10232063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5" h="478154">
                  <a:moveTo>
                    <a:pt x="238819" y="0"/>
                  </a:moveTo>
                  <a:lnTo>
                    <a:pt x="190687" y="4852"/>
                  </a:lnTo>
                  <a:lnTo>
                    <a:pt x="145858" y="18768"/>
                  </a:lnTo>
                  <a:lnTo>
                    <a:pt x="105291" y="40788"/>
                  </a:lnTo>
                  <a:lnTo>
                    <a:pt x="69946" y="69950"/>
                  </a:lnTo>
                  <a:lnTo>
                    <a:pt x="40785" y="105295"/>
                  </a:lnTo>
                  <a:lnTo>
                    <a:pt x="18766" y="145862"/>
                  </a:lnTo>
                  <a:lnTo>
                    <a:pt x="4851" y="190690"/>
                  </a:lnTo>
                  <a:lnTo>
                    <a:pt x="0" y="238819"/>
                  </a:lnTo>
                  <a:lnTo>
                    <a:pt x="4851" y="286952"/>
                  </a:lnTo>
                  <a:lnTo>
                    <a:pt x="18766" y="331783"/>
                  </a:lnTo>
                  <a:lnTo>
                    <a:pt x="40785" y="372352"/>
                  </a:lnTo>
                  <a:lnTo>
                    <a:pt x="69946" y="407698"/>
                  </a:lnTo>
                  <a:lnTo>
                    <a:pt x="105291" y="436861"/>
                  </a:lnTo>
                  <a:lnTo>
                    <a:pt x="145858" y="458881"/>
                  </a:lnTo>
                  <a:lnTo>
                    <a:pt x="190687" y="472798"/>
                  </a:lnTo>
                  <a:lnTo>
                    <a:pt x="238819" y="477650"/>
                  </a:lnTo>
                  <a:lnTo>
                    <a:pt x="286951" y="472798"/>
                  </a:lnTo>
                  <a:lnTo>
                    <a:pt x="331781" y="458881"/>
                  </a:lnTo>
                  <a:lnTo>
                    <a:pt x="372348" y="436861"/>
                  </a:lnTo>
                  <a:lnTo>
                    <a:pt x="407693" y="407698"/>
                  </a:lnTo>
                  <a:lnTo>
                    <a:pt x="436854" y="372352"/>
                  </a:lnTo>
                  <a:lnTo>
                    <a:pt x="458872" y="331783"/>
                  </a:lnTo>
                  <a:lnTo>
                    <a:pt x="472788" y="286952"/>
                  </a:lnTo>
                  <a:lnTo>
                    <a:pt x="477639" y="238819"/>
                  </a:lnTo>
                  <a:lnTo>
                    <a:pt x="472788" y="190690"/>
                  </a:lnTo>
                  <a:lnTo>
                    <a:pt x="458872" y="145862"/>
                  </a:lnTo>
                  <a:lnTo>
                    <a:pt x="436854" y="105295"/>
                  </a:lnTo>
                  <a:lnTo>
                    <a:pt x="407693" y="69950"/>
                  </a:lnTo>
                  <a:lnTo>
                    <a:pt x="372348" y="40788"/>
                  </a:lnTo>
                  <a:lnTo>
                    <a:pt x="331781" y="18768"/>
                  </a:lnTo>
                  <a:lnTo>
                    <a:pt x="286951" y="4852"/>
                  </a:lnTo>
                  <a:lnTo>
                    <a:pt x="238819" y="0"/>
                  </a:lnTo>
                  <a:close/>
                </a:path>
              </a:pathLst>
            </a:custGeom>
            <a:ln w="19915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>
              <a:hlinkClick r:id="" action="ppaction://hlinkshowjump?jump=nextslide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4233" y="10365995"/>
              <a:ext cx="230072" cy="20978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6534268" y="6773783"/>
            <a:ext cx="38798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5">
                <a:solidFill>
                  <a:srgbClr val="005EB8"/>
                </a:solidFill>
                <a:latin typeface="FrutigerLTPro-Bold"/>
                <a:cs typeface="FrutigerLTPro-Bold"/>
              </a:rPr>
              <a:t>No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xfrm>
            <a:off x="17649896" y="10334275"/>
            <a:ext cx="3302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>
              <a:lnSpc>
                <a:spcPts val="2080"/>
              </a:lnSpc>
            </a:pPr>
            <a:fld id="{81D60167-4931-47E6-BA6A-407CBD079E47}" type="slidenum">
              <a:rPr spc="-25" dirty="0"/>
              <a:pPr marL="38100" algn="ctr">
                <a:lnSpc>
                  <a:spcPts val="2080"/>
                </a:lnSpc>
              </a:pPr>
              <a:t>9</a:t>
            </a:fld>
            <a:endParaRPr spc="-25"/>
          </a:p>
        </p:txBody>
      </p:sp>
      <p:sp>
        <p:nvSpPr>
          <p:cNvPr id="53" name="object 53"/>
          <p:cNvSpPr txBox="1"/>
          <p:nvPr/>
        </p:nvSpPr>
        <p:spPr>
          <a:xfrm>
            <a:off x="4043789" y="7364278"/>
            <a:ext cx="623341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196481" y="7364278"/>
            <a:ext cx="577856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471138" y="7364278"/>
            <a:ext cx="66882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55">
                <a:solidFill>
                  <a:srgbClr val="005EB8"/>
                </a:solidFill>
                <a:latin typeface="FrutigerLTPro-Bold"/>
                <a:cs typeface="FrutigerLTPro-Bold"/>
              </a:rPr>
              <a:t>Yes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781156" y="6773783"/>
            <a:ext cx="38798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-25">
                <a:solidFill>
                  <a:srgbClr val="005EB8"/>
                </a:solidFill>
                <a:latin typeface="FrutigerLTPro-Bold"/>
                <a:cs typeface="FrutigerLTPro-Bold"/>
              </a:rPr>
              <a:t>No</a:t>
            </a:r>
            <a:endParaRPr sz="2150">
              <a:latin typeface="FrutigerLTPro-Bold"/>
              <a:cs typeface="FrutigerLTPro-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634507" y="2439548"/>
            <a:ext cx="7206615" cy="22111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dirty="0">
                <a:latin typeface="FrutigerLTPro-Roman"/>
                <a:cs typeface="FrutigerLTPro-Roman"/>
              </a:rPr>
              <a:t>Next,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think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about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where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you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want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be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in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next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85" dirty="0">
                <a:latin typeface="FrutigerLTPro-Roman"/>
                <a:cs typeface="FrutigerLTPro-Roman"/>
              </a:rPr>
              <a:t>12-</a:t>
            </a:r>
            <a:r>
              <a:rPr sz="1650" dirty="0">
                <a:latin typeface="FrutigerLTPro-Roman"/>
                <a:cs typeface="FrutigerLTPro-Roman"/>
              </a:rPr>
              <a:t>24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months.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Do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you </a:t>
            </a:r>
            <a:r>
              <a:rPr sz="1650" dirty="0">
                <a:latin typeface="FrutigerLTPro-Roman"/>
                <a:cs typeface="FrutigerLTPro-Roman"/>
              </a:rPr>
              <a:t>want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stay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in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your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current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ambition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category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level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of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impact?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Or </a:t>
            </a:r>
            <a:r>
              <a:rPr sz="1650" dirty="0">
                <a:latin typeface="FrutigerLTPro-Roman"/>
                <a:cs typeface="FrutigerLTPro-Roman"/>
              </a:rPr>
              <a:t>move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into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different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category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-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if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so,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select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another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ambition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category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identify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read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aspired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level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of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impact.</a:t>
            </a:r>
            <a:r>
              <a:rPr sz="1650" spc="325" dirty="0">
                <a:latin typeface="FrutigerLTPro-Roman"/>
                <a:cs typeface="FrutigerLTPro-Roman"/>
              </a:rPr>
              <a:t> </a:t>
            </a:r>
            <a:r>
              <a:rPr sz="1650" spc="-20" dirty="0">
                <a:latin typeface="FrutigerLTPro-Roman"/>
                <a:cs typeface="FrutigerLTPro-Roman"/>
              </a:rPr>
              <a:t>Continue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until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25" dirty="0">
                <a:latin typeface="FrutigerLTPro-Roman"/>
                <a:cs typeface="FrutigerLTPro-Roman"/>
              </a:rPr>
              <a:t>you</a:t>
            </a:r>
            <a:r>
              <a:rPr lang="en-GB" sz="1650" spc="50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have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clear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idea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of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where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you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are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now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in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terms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of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your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Scope</a:t>
            </a:r>
            <a:r>
              <a:rPr sz="1650" spc="-7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for</a:t>
            </a:r>
            <a:r>
              <a:rPr sz="1650" spc="-7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Growth position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and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where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you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want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to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be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in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the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next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85" dirty="0">
                <a:latin typeface="FrutigerLTPro-Roman"/>
                <a:cs typeface="FrutigerLTPro-Roman"/>
              </a:rPr>
              <a:t>12-</a:t>
            </a:r>
            <a:r>
              <a:rPr sz="1650" dirty="0">
                <a:latin typeface="FrutigerLTPro-Roman"/>
                <a:cs typeface="FrutigerLTPro-Roman"/>
              </a:rPr>
              <a:t>24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months.</a:t>
            </a:r>
            <a:r>
              <a:rPr sz="1650" spc="-65" dirty="0">
                <a:latin typeface="FrutigerLTPro-Roman"/>
                <a:cs typeface="FrutigerLTPro-Roman"/>
              </a:rPr>
              <a:t> </a:t>
            </a:r>
            <a:r>
              <a:rPr lang="en-GB" sz="1650" spc="-10" dirty="0">
                <a:latin typeface="FrutigerLTPro-Roman"/>
                <a:cs typeface="FrutigerLTPro-Roman"/>
              </a:rPr>
              <a:t>Discuss </a:t>
            </a:r>
            <a:r>
              <a:rPr lang="en-GB" sz="1650" dirty="0">
                <a:latin typeface="FrutigerLTPro-Roman"/>
                <a:cs typeface="FrutigerLTPro-Roman"/>
              </a:rPr>
              <a:t>your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Scope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for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Growth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profile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with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your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line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30" dirty="0">
                <a:latin typeface="FrutigerLTPro-Roman"/>
                <a:cs typeface="FrutigerLTPro-Roman"/>
              </a:rPr>
              <a:t>manager,</a:t>
            </a:r>
            <a:r>
              <a:rPr sz="1650" spc="-85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coach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or</a:t>
            </a:r>
            <a:r>
              <a:rPr sz="1650" spc="-8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trusted </a:t>
            </a:r>
            <a:r>
              <a:rPr sz="1650" spc="-25" dirty="0">
                <a:latin typeface="FrutigerLTPro-Roman"/>
                <a:cs typeface="FrutigerLTPro-Roman"/>
              </a:rPr>
              <a:t>colleague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as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part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of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your</a:t>
            </a:r>
            <a:r>
              <a:rPr sz="1650" spc="-55" dirty="0">
                <a:latin typeface="FrutigerLTPro-Roman"/>
                <a:cs typeface="FrutigerLTPro-Roman"/>
              </a:rPr>
              <a:t> </a:t>
            </a:r>
            <a:r>
              <a:rPr sz="1650" dirty="0">
                <a:latin typeface="FrutigerLTPro-Roman"/>
                <a:cs typeface="FrutigerLTPro-Roman"/>
              </a:rPr>
              <a:t>career</a:t>
            </a:r>
            <a:r>
              <a:rPr sz="1650" spc="-60" dirty="0">
                <a:latin typeface="FrutigerLTPro-Roman"/>
                <a:cs typeface="FrutigerLTPro-Roman"/>
              </a:rPr>
              <a:t> </a:t>
            </a:r>
            <a:r>
              <a:rPr sz="1650" spc="-10" dirty="0">
                <a:latin typeface="FrutigerLTPro-Roman"/>
                <a:cs typeface="FrutigerLTPro-Roman"/>
              </a:rPr>
              <a:t>conversation.</a:t>
            </a:r>
            <a:endParaRPr lang="en-US" sz="1650" dirty="0">
              <a:latin typeface="FrutigerLTPro-Roman"/>
              <a:cs typeface="FrutigerLTPro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60E655D054B741A240AD34860E18A5" ma:contentTypeVersion="17" ma:contentTypeDescription="Create a new document." ma:contentTypeScope="" ma:versionID="f416cf3bc3e4028342c17ebcb1ab32f5">
  <xsd:schema xmlns:xsd="http://www.w3.org/2001/XMLSchema" xmlns:xs="http://www.w3.org/2001/XMLSchema" xmlns:p="http://schemas.microsoft.com/office/2006/metadata/properties" xmlns:ns1="http://schemas.microsoft.com/sharepoint/v3" xmlns:ns2="6f75b2f3-0005-4074-865c-d0f13e6ceb4e" xmlns:ns3="b172dec4-1e87-4fb6-9abd-5505c22dfc3c" xmlns:ns4="cccaf3ac-2de9-44d4-aa31-54302fceb5f7" targetNamespace="http://schemas.microsoft.com/office/2006/metadata/properties" ma:root="true" ma:fieldsID="00770a973eb97b2e968724e251e32ad6" ns1:_="" ns2:_="" ns3:_="" ns4:_="">
    <xsd:import namespace="http://schemas.microsoft.com/sharepoint/v3"/>
    <xsd:import namespace="6f75b2f3-0005-4074-865c-d0f13e6ceb4e"/>
    <xsd:import namespace="b172dec4-1e87-4fb6-9abd-5505c22dfc3c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5b2f3-0005-4074-865c-d0f13e6ceb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2dec4-1e87-4fb6-9abd-5505c22df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6ad1019-cf5e-406c-a0ca-0b348d7a0f35}" ma:internalName="TaxCatchAll" ma:showField="CatchAllData" ma:web="6f75b2f3-0005-4074-865c-d0f13e6ce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72dec4-1e87-4fb6-9abd-5505c22dfc3c">
      <Terms xmlns="http://schemas.microsoft.com/office/infopath/2007/PartnerControls"/>
    </lcf76f155ced4ddcb4097134ff3c332f>
    <TaxCatchAll xmlns="cccaf3ac-2de9-44d4-aa31-54302fceb5f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AD301B-5EA8-409C-8B0A-7EEDE8FFCC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75b2f3-0005-4074-865c-d0f13e6ceb4e"/>
    <ds:schemaRef ds:uri="b172dec4-1e87-4fb6-9abd-5505c22dfc3c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B1C186-E877-414C-8274-9EE4D3C1F4A3}">
  <ds:schemaRefs>
    <ds:schemaRef ds:uri="http://schemas.microsoft.com/office/2006/metadata/properties"/>
    <ds:schemaRef ds:uri="http://schemas.microsoft.com/office/infopath/2007/PartnerControls"/>
    <ds:schemaRef ds:uri="b172dec4-1e87-4fb6-9abd-5505c22dfc3c"/>
    <ds:schemaRef ds:uri="cccaf3ac-2de9-44d4-aa31-54302fceb5f7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6B3FAE6-83AF-498D-9248-747C1729D7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3472</Words>
  <Application>Microsoft Office PowerPoint</Application>
  <PresentationFormat>Custom</PresentationFormat>
  <Paragraphs>354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Frutiger LT Pro</vt:lpstr>
      <vt:lpstr>FrutigerLTPro-Bold</vt:lpstr>
      <vt:lpstr>FrutigerLTPro-Roman</vt:lpstr>
      <vt:lpstr>Myriad Pro</vt:lpstr>
      <vt:lpstr>Times New Roman</vt:lpstr>
      <vt:lpstr>Office Theme</vt:lpstr>
      <vt:lpstr>Scope for Growth Career Conversations</vt:lpstr>
      <vt:lpstr>Contents</vt:lpstr>
      <vt:lpstr>Introduction</vt:lpstr>
      <vt:lpstr>Overview</vt:lpstr>
      <vt:lpstr>Benefits for you</vt:lpstr>
      <vt:lpstr>The Scope for Growth components</vt:lpstr>
      <vt:lpstr>The Scope for Growth components</vt:lpstr>
      <vt:lpstr>Putting it simply</vt:lpstr>
      <vt:lpstr>Finding my Scope for Growth position</vt:lpstr>
      <vt:lpstr>Finding my role in Depth</vt:lpstr>
      <vt:lpstr>Definitions: Depth</vt:lpstr>
      <vt:lpstr>Technical expert</vt:lpstr>
      <vt:lpstr>Finding my role in Breadth</vt:lpstr>
      <vt:lpstr>Definitions: Breadth</vt:lpstr>
      <vt:lpstr>Versatile contributor</vt:lpstr>
      <vt:lpstr>Finding my role in Stretch/Complexity</vt:lpstr>
      <vt:lpstr>Definitions: Stretch/Complexity</vt:lpstr>
      <vt:lpstr>Emerging influencer/ Emerging Potential</vt:lpstr>
      <vt:lpstr>Key points to remember</vt:lpstr>
      <vt:lpstr>Your questions … answered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2023-02-22T15:32:04Z</dcterms:created>
  <dcterms:modified xsi:type="dcterms:W3CDTF">2023-03-13T10:56:42Z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2022-11-08T00:00:00Z</vt:filetime>
  </property>
  <property fmtid="{D5CDD505-2E9C-101B-9397-08002B2CF9AE}" pid="3" name="MediaServiceImageTags">
    <vt:lpwstr/>
  </property>
  <property fmtid="{D5CDD505-2E9C-101B-9397-08002B2CF9AE}" pid="4" name="ContentTypeId">
    <vt:lpwstr>0x0101004960E655D054B741A240AD34860E18A5</vt:lpwstr>
  </property>
  <property fmtid="{D5CDD505-2E9C-101B-9397-08002B2CF9AE}" pid="5" name="Creator">
    <vt:lpwstr>Adobe InDesign 17.3 (Macintosh)</vt:lpwstr>
  </property>
  <property fmtid="{D5CDD505-2E9C-101B-9397-08002B2CF9AE}" pid="6" name="Producer">
    <vt:lpwstr>Adobe PDF Library 16.0.7</vt:lpwstr>
  </property>
  <property fmtid="{D5CDD505-2E9C-101B-9397-08002B2CF9AE}" pid="7" name="Created">
    <vt:filetime>2022-09-16T00:00:00Z</vt:filetime>
  </property>
</Properties>
</file>