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2"/>
  </p:notesMasterIdLst>
  <p:handoutMasterIdLst>
    <p:handoutMasterId r:id="rId13"/>
  </p:handoutMasterIdLst>
  <p:sldIdLst>
    <p:sldId id="263" r:id="rId5"/>
    <p:sldId id="278" r:id="rId6"/>
    <p:sldId id="279" r:id="rId7"/>
    <p:sldId id="274" r:id="rId8"/>
    <p:sldId id="275" r:id="rId9"/>
    <p:sldId id="276" r:id="rId10"/>
    <p:sldId id="28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an Sallis" initials="SS" lastIdx="1" clrIdx="0">
    <p:extLst>
      <p:ext uri="{19B8F6BF-5375-455C-9EA6-DF929625EA0E}">
        <p15:presenceInfo xmlns:p15="http://schemas.microsoft.com/office/powerpoint/2012/main" userId="S::Sian.Sallis@improvement.nhs.uk::879d76fc-63a4-4497-bf33-1882f62c34d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95DF5E-660C-414C-B99A-F25C4F6F05CA}" v="2" dt="2021-01-05T18:05:31.6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74" autoAdjust="0"/>
  </p:normalViewPr>
  <p:slideViewPr>
    <p:cSldViewPr snapToGrid="0" snapToObjects="1">
      <p:cViewPr varScale="1">
        <p:scale>
          <a:sx n="67" d="100"/>
          <a:sy n="67" d="100"/>
        </p:scale>
        <p:origin x="1284" y="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90A331-7ADD-4391-8CA5-606C9BFD26F5}" type="datetimeFigureOut">
              <a:rPr lang="en-GB" smtClean="0"/>
              <a:t>06/01/2021</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AE16CE-1862-465F-9912-D0001C1A0F9A}" type="slidenum">
              <a:rPr lang="en-GB" smtClean="0"/>
              <a:t>‹#›</a:t>
            </a:fld>
            <a:endParaRPr lang="en-GB"/>
          </a:p>
        </p:txBody>
      </p:sp>
    </p:spTree>
    <p:extLst>
      <p:ext uri="{BB962C8B-B14F-4D97-AF65-F5344CB8AC3E}">
        <p14:creationId xmlns:p14="http://schemas.microsoft.com/office/powerpoint/2010/main" val="85506748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2AE991-F138-4FD8-982E-957F3CA6A0F6}" type="datetimeFigureOut">
              <a:rPr lang="en-GB" smtClean="0"/>
              <a:t>06/01/2021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90AB7D-FC04-41BF-88F7-E47891A06283}" type="slidenum">
              <a:rPr lang="en-GB" smtClean="0"/>
              <a:t>‹#›</a:t>
            </a:fld>
            <a:endParaRPr lang="en-GB"/>
          </a:p>
        </p:txBody>
      </p:sp>
    </p:spTree>
    <p:extLst>
      <p:ext uri="{BB962C8B-B14F-4D97-AF65-F5344CB8AC3E}">
        <p14:creationId xmlns:p14="http://schemas.microsoft.com/office/powerpoint/2010/main" val="118901105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Title 9"/>
          <p:cNvSpPr>
            <a:spLocks noGrp="1"/>
          </p:cNvSpPr>
          <p:nvPr>
            <p:ph type="title" hasCustomPrompt="1"/>
          </p:nvPr>
        </p:nvSpPr>
        <p:spPr>
          <a:xfrm>
            <a:off x="449539" y="3660487"/>
            <a:ext cx="7886700" cy="689541"/>
          </a:xfrm>
          <a:prstGeom prst="rect">
            <a:avLst/>
          </a:prstGeom>
        </p:spPr>
        <p:txBody>
          <a:bodyPr/>
          <a:lstStyle>
            <a:lvl1pPr>
              <a:defRPr sz="3600" baseline="0">
                <a:solidFill>
                  <a:srgbClr val="005EB8"/>
                </a:solidFill>
                <a:latin typeface="Arial" panose="020B0604020202020204" pitchFamily="34" charset="0"/>
                <a:cs typeface="Arial" panose="020B0604020202020204" pitchFamily="34" charset="0"/>
              </a:defRPr>
            </a:lvl1pPr>
          </a:lstStyle>
          <a:p>
            <a:r>
              <a:rPr lang="en-US" dirty="0"/>
              <a:t>Presentation title</a:t>
            </a:r>
          </a:p>
        </p:txBody>
      </p:sp>
      <p:sp>
        <p:nvSpPr>
          <p:cNvPr id="11" name="Subtitle 2"/>
          <p:cNvSpPr>
            <a:spLocks noGrp="1"/>
          </p:cNvSpPr>
          <p:nvPr>
            <p:ph type="subTitle" idx="1" hasCustomPrompt="1"/>
          </p:nvPr>
        </p:nvSpPr>
        <p:spPr>
          <a:xfrm>
            <a:off x="463726" y="4364955"/>
            <a:ext cx="6858000" cy="473244"/>
          </a:xfrm>
          <a:prstGeom prst="rect">
            <a:avLst/>
          </a:prstGeom>
        </p:spPr>
        <p:txBody>
          <a:bodyPr/>
          <a:lstStyle>
            <a:lvl1pPr marL="0" indent="0" algn="l">
              <a:buNone/>
              <a:defRPr sz="1800" b="0" i="0" baseline="0">
                <a:solidFill>
                  <a:srgbClr val="005EB8"/>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Date</a:t>
            </a:r>
          </a:p>
        </p:txBody>
      </p:sp>
      <p:pic>
        <p:nvPicPr>
          <p:cNvPr id="9" name="Picture 8" descr="A picture containing clipart&#10;&#10;Description generated with very high confidence">
            <a:extLst>
              <a:ext uri="{FF2B5EF4-FFF2-40B4-BE49-F238E27FC236}">
                <a16:creationId xmlns:a16="http://schemas.microsoft.com/office/drawing/2014/main" id="{97959884-1B4F-43C5-92F7-E44DF373C9BF}"/>
              </a:ext>
            </a:extLst>
          </p:cNvPr>
          <p:cNvPicPr>
            <a:picLocks noChangeAspect="1"/>
          </p:cNvPicPr>
          <p:nvPr userDrawn="1"/>
        </p:nvPicPr>
        <p:blipFill>
          <a:blip r:embed="rId2"/>
          <a:stretch>
            <a:fillRect/>
          </a:stretch>
        </p:blipFill>
        <p:spPr>
          <a:xfrm>
            <a:off x="7696159" y="293024"/>
            <a:ext cx="1080655" cy="436418"/>
          </a:xfrm>
          <a:prstGeom prst="rect">
            <a:avLst/>
          </a:prstGeom>
        </p:spPr>
      </p:pic>
      <p:pic>
        <p:nvPicPr>
          <p:cNvPr id="5" name="Content Placeholder 16">
            <a:extLst>
              <a:ext uri="{FF2B5EF4-FFF2-40B4-BE49-F238E27FC236}">
                <a16:creationId xmlns:a16="http://schemas.microsoft.com/office/drawing/2014/main" id="{5FDDE1C8-218E-4901-92BB-E0ADB27DCE4B}"/>
              </a:ext>
            </a:extLst>
          </p:cNvPr>
          <p:cNvPicPr>
            <a:picLocks noChangeAspect="1"/>
          </p:cNvPicPr>
          <p:nvPr userDrawn="1"/>
        </p:nvPicPr>
        <p:blipFill>
          <a:blip r:embed="rId3"/>
          <a:stretch>
            <a:fillRect/>
          </a:stretch>
        </p:blipFill>
        <p:spPr>
          <a:xfrm>
            <a:off x="0" y="6345236"/>
            <a:ext cx="9144000" cy="309465"/>
          </a:xfrm>
          <a:prstGeom prst="rect">
            <a:avLst/>
          </a:prstGeom>
        </p:spPr>
      </p:pic>
      <p:sp>
        <p:nvSpPr>
          <p:cNvPr id="6" name="Text Box 4">
            <a:extLst>
              <a:ext uri="{FF2B5EF4-FFF2-40B4-BE49-F238E27FC236}">
                <a16:creationId xmlns:a16="http://schemas.microsoft.com/office/drawing/2014/main" id="{733EB1D2-9EB5-4BBA-9043-DD9322866AB7}"/>
              </a:ext>
            </a:extLst>
          </p:cNvPr>
          <p:cNvSpPr txBox="1"/>
          <p:nvPr userDrawn="1"/>
        </p:nvSpPr>
        <p:spPr>
          <a:xfrm>
            <a:off x="2575560" y="5792942"/>
            <a:ext cx="3992880" cy="4064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461190" y="1343804"/>
            <a:ext cx="7737674"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itle 10"/>
          <p:cNvSpPr>
            <a:spLocks noGrp="1"/>
          </p:cNvSpPr>
          <p:nvPr>
            <p:ph type="title"/>
          </p:nvPr>
        </p:nvSpPr>
        <p:spPr>
          <a:xfrm>
            <a:off x="457200" y="548640"/>
            <a:ext cx="6567055"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dirty="0">
              <a:solidFill>
                <a:srgbClr val="005EB8"/>
              </a:solidFill>
              <a:latin typeface="Arial" charset="0"/>
              <a:ea typeface="Arial" charset="0"/>
              <a:cs typeface="Arial" charset="0"/>
            </a:endParaRPr>
          </a:p>
        </p:txBody>
      </p:sp>
      <p:sp>
        <p:nvSpPr>
          <p:cNvPr id="8" name="TextBox 7"/>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chemeClr val="accent3"/>
              </a:solidFill>
              <a:latin typeface="Arial" panose="020B0604020202020204" pitchFamily="34" charset="0"/>
              <a:cs typeface="Arial" panose="020B0604020202020204" pitchFamily="34" charset="0"/>
            </a:endParaRPr>
          </a:p>
        </p:txBody>
      </p:sp>
      <p:sp>
        <p:nvSpPr>
          <p:cNvPr id="9" name="Footer Placeholder 2"/>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pic>
        <p:nvPicPr>
          <p:cNvPr id="12" name="Picture 11" descr="A picture containing clipart&#10;&#10;Description generated with very high confidence">
            <a:extLst>
              <a:ext uri="{FF2B5EF4-FFF2-40B4-BE49-F238E27FC236}">
                <a16:creationId xmlns:a16="http://schemas.microsoft.com/office/drawing/2014/main" id="{7ADC841C-5A22-4563-A975-9750BB6F94B4}"/>
              </a:ext>
            </a:extLst>
          </p:cNvPr>
          <p:cNvPicPr>
            <a:picLocks noChangeAspect="1"/>
          </p:cNvPicPr>
          <p:nvPr userDrawn="1"/>
        </p:nvPicPr>
        <p:blipFill>
          <a:blip r:embed="rId2"/>
          <a:stretch>
            <a:fillRect/>
          </a:stretch>
        </p:blipFill>
        <p:spPr>
          <a:xfrm>
            <a:off x="7696159" y="293024"/>
            <a:ext cx="1080655" cy="436418"/>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 |</a:t>
            </a:r>
          </a:p>
        </p:txBody>
      </p:sp>
      <p:sp>
        <p:nvSpPr>
          <p:cNvPr id="10" name="Footer Placeholder 2"/>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spTree>
    <p:extLst>
      <p:ext uri="{BB962C8B-B14F-4D97-AF65-F5344CB8AC3E}">
        <p14:creationId xmlns:p14="http://schemas.microsoft.com/office/powerpoint/2010/main" val="266261087"/>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ntranet.birmingham.ac.uk/as/libraryservices/library/asc/resources/a-short-guide-to-reflective-writing.aspx" TargetMode="External"/><Relationship Id="rId2" Type="http://schemas.openxmlformats.org/officeDocument/2006/relationships/hyperlink" Target="https://intranet.birmingham.ac.uk/as/libraryservices/library/asc/documents/public/Short-Guide-Reflective-Writing.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leadershipacademy.nhs.uk/resources/healthcare-leadership-model/supporting-tools-resources/healthcare-leadership-model-360-degree-feedback-too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539" y="1063407"/>
            <a:ext cx="7886700" cy="1622643"/>
          </a:xfrm>
        </p:spPr>
        <p:txBody>
          <a:bodyPr/>
          <a:lstStyle/>
          <a:p>
            <a:r>
              <a:rPr lang="en-GB" dirty="0"/>
              <a:t>GMTS </a:t>
            </a:r>
            <a:br>
              <a:rPr lang="en-GB" dirty="0"/>
            </a:br>
            <a:r>
              <a:rPr lang="en-GB" dirty="0"/>
              <a:t>Section One Competencies</a:t>
            </a:r>
            <a:br>
              <a:rPr lang="en-GB" dirty="0"/>
            </a:br>
            <a:r>
              <a:rPr lang="en-GB" dirty="0"/>
              <a:t>Personal Qualities</a:t>
            </a:r>
            <a:br>
              <a:rPr lang="en-GB" dirty="0"/>
            </a:br>
            <a:br>
              <a:rPr lang="en-GB" dirty="0"/>
            </a:br>
            <a:r>
              <a:rPr lang="en-GB" dirty="0"/>
              <a:t>Advice and Guidance   </a:t>
            </a:r>
          </a:p>
        </p:txBody>
      </p:sp>
      <p:sp>
        <p:nvSpPr>
          <p:cNvPr id="3" name="Subtitle 2"/>
          <p:cNvSpPr>
            <a:spLocks noGrp="1"/>
          </p:cNvSpPr>
          <p:nvPr>
            <p:ph type="subTitle" idx="1"/>
          </p:nvPr>
        </p:nvSpPr>
        <p:spPr>
          <a:xfrm>
            <a:off x="449539" y="3192378"/>
            <a:ext cx="6858000" cy="473244"/>
          </a:xfrm>
        </p:spPr>
        <p:txBody>
          <a:bodyPr/>
          <a:lstStyle/>
          <a:p>
            <a:r>
              <a:rPr lang="en-GB" dirty="0"/>
              <a:t> </a:t>
            </a:r>
          </a:p>
        </p:txBody>
      </p:sp>
      <p:pic>
        <p:nvPicPr>
          <p:cNvPr id="4" name="Picture 3" descr="Core rosette_RGB.png">
            <a:extLst>
              <a:ext uri="{FF2B5EF4-FFF2-40B4-BE49-F238E27FC236}">
                <a16:creationId xmlns:a16="http://schemas.microsoft.com/office/drawing/2014/main" id="{9E5353C6-7D29-4CB5-837B-5A073C32EE04}"/>
              </a:ext>
            </a:extLst>
          </p:cNvPr>
          <p:cNvPicPr>
            <a:picLocks noChangeAspect="1"/>
          </p:cNvPicPr>
          <p:nvPr/>
        </p:nvPicPr>
        <p:blipFill rotWithShape="1">
          <a:blip r:embed="rId2">
            <a:extLst>
              <a:ext uri="{28A0092B-C50C-407E-A947-70E740481C1C}">
                <a14:useLocalDpi xmlns:a14="http://schemas.microsoft.com/office/drawing/2010/main" val="0"/>
              </a:ext>
            </a:extLst>
          </a:blip>
          <a:srcRect r="36247" b="9807"/>
          <a:stretch/>
        </p:blipFill>
        <p:spPr>
          <a:xfrm>
            <a:off x="4776017" y="2388870"/>
            <a:ext cx="4367983" cy="3593161"/>
          </a:xfrm>
          <a:prstGeom prst="rect">
            <a:avLst/>
          </a:prstGeom>
        </p:spPr>
      </p:pic>
    </p:spTree>
    <p:extLst>
      <p:ext uri="{BB962C8B-B14F-4D97-AF65-F5344CB8AC3E}">
        <p14:creationId xmlns:p14="http://schemas.microsoft.com/office/powerpoint/2010/main" val="314411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1424A2-96E8-41EC-895A-CCA62E2B5D48}"/>
              </a:ext>
            </a:extLst>
          </p:cNvPr>
          <p:cNvSpPr>
            <a:spLocks noGrp="1"/>
          </p:cNvSpPr>
          <p:nvPr>
            <p:ph sz="quarter" idx="10"/>
          </p:nvPr>
        </p:nvSpPr>
        <p:spPr>
          <a:xfrm>
            <a:off x="703163" y="2025881"/>
            <a:ext cx="7737674" cy="4154201"/>
          </a:xfrm>
        </p:spPr>
        <p:txBody>
          <a:bodyPr/>
          <a:lstStyle/>
          <a:p>
            <a:pPr marL="0" indent="0">
              <a:buNone/>
            </a:pPr>
            <a:r>
              <a:rPr lang="en-GB" sz="2000" dirty="0"/>
              <a:t>The competencies within the ‘Personal Qualities’ section need to be signed off after the completion of a reflective piece of work by trainees during their last twelve months on the Scheme. </a:t>
            </a:r>
          </a:p>
          <a:p>
            <a:r>
              <a:rPr lang="en-GB" sz="2000" dirty="0"/>
              <a:t>Trainees should demonstrate how they have developed certain behaviours and personal qualities by reflecting on work situations and experiences. </a:t>
            </a:r>
          </a:p>
          <a:p>
            <a:r>
              <a:rPr lang="en-GB" sz="2000" dirty="0"/>
              <a:t>The way these competencies are demonstrated must be agreed between the trainee and placement and programme managers. </a:t>
            </a:r>
          </a:p>
          <a:p>
            <a:r>
              <a:rPr lang="en-GB" sz="2000" dirty="0"/>
              <a:t>The section needs to be signed off by the placement or programme manager, or both where possible. These competencies are either at a status of achieved or not achieve;  there is no rating scale.</a:t>
            </a:r>
          </a:p>
        </p:txBody>
      </p:sp>
      <p:sp>
        <p:nvSpPr>
          <p:cNvPr id="3" name="Title 2">
            <a:extLst>
              <a:ext uri="{FF2B5EF4-FFF2-40B4-BE49-F238E27FC236}">
                <a16:creationId xmlns:a16="http://schemas.microsoft.com/office/drawing/2014/main" id="{5C7E777D-1CF3-4FA9-816C-872D58AD7E19}"/>
              </a:ext>
            </a:extLst>
          </p:cNvPr>
          <p:cNvSpPr>
            <a:spLocks noGrp="1"/>
          </p:cNvSpPr>
          <p:nvPr>
            <p:ph type="title"/>
          </p:nvPr>
        </p:nvSpPr>
        <p:spPr>
          <a:xfrm>
            <a:off x="461190" y="982537"/>
            <a:ext cx="8096250" cy="611649"/>
          </a:xfrm>
        </p:spPr>
        <p:txBody>
          <a:bodyPr/>
          <a:lstStyle/>
          <a:p>
            <a:r>
              <a:rPr lang="en-GB" dirty="0"/>
              <a:t>The Task – Section 1 Competencies  </a:t>
            </a:r>
          </a:p>
        </p:txBody>
      </p:sp>
    </p:spTree>
    <p:extLst>
      <p:ext uri="{BB962C8B-B14F-4D97-AF65-F5344CB8AC3E}">
        <p14:creationId xmlns:p14="http://schemas.microsoft.com/office/powerpoint/2010/main" val="2694452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06719C58-B2A0-4935-8917-78014A98ED8A}"/>
              </a:ext>
            </a:extLst>
          </p:cNvPr>
          <p:cNvPicPr>
            <a:picLocks noGrp="1" noChangeAspect="1"/>
          </p:cNvPicPr>
          <p:nvPr>
            <p:ph sz="quarter" idx="10"/>
          </p:nvPr>
        </p:nvPicPr>
        <p:blipFill>
          <a:blip r:embed="rId2"/>
          <a:stretch>
            <a:fillRect/>
          </a:stretch>
        </p:blipFill>
        <p:spPr>
          <a:xfrm>
            <a:off x="457200" y="2933700"/>
            <a:ext cx="8191500" cy="3206055"/>
          </a:xfrm>
          <a:prstGeom prst="rect">
            <a:avLst/>
          </a:prstGeom>
        </p:spPr>
      </p:pic>
      <p:sp>
        <p:nvSpPr>
          <p:cNvPr id="3" name="Title 2">
            <a:extLst>
              <a:ext uri="{FF2B5EF4-FFF2-40B4-BE49-F238E27FC236}">
                <a16:creationId xmlns:a16="http://schemas.microsoft.com/office/drawing/2014/main" id="{3A84E1FC-D735-469C-A5E4-B35F8C984D79}"/>
              </a:ext>
            </a:extLst>
          </p:cNvPr>
          <p:cNvSpPr>
            <a:spLocks noGrp="1"/>
          </p:cNvSpPr>
          <p:nvPr>
            <p:ph type="title"/>
          </p:nvPr>
        </p:nvSpPr>
        <p:spPr>
          <a:xfrm>
            <a:off x="457200" y="1056421"/>
            <a:ext cx="7958024" cy="1770862"/>
          </a:xfrm>
        </p:spPr>
        <p:txBody>
          <a:bodyPr/>
          <a:lstStyle/>
          <a:p>
            <a:r>
              <a:rPr lang="en-GB" dirty="0"/>
              <a:t>The Task – Section 1 Competencies</a:t>
            </a:r>
            <a:br>
              <a:rPr lang="en-GB" dirty="0"/>
            </a:br>
            <a:br>
              <a:rPr lang="en-GB" sz="1600" dirty="0"/>
            </a:br>
            <a:r>
              <a:rPr lang="en-GB" sz="1800" dirty="0">
                <a:solidFill>
                  <a:srgbClr val="000000"/>
                </a:solidFill>
                <a:ea typeface="+mn-ea"/>
              </a:rPr>
              <a:t>When considering how to complete this section and agreeing the evidence to be provided, trainees are advised to consider the following criteria, in addition to any other information they may wish to provide</a:t>
            </a:r>
            <a:r>
              <a:rPr lang="en-GB" sz="1800" dirty="0">
                <a:solidFill>
                  <a:schemeClr val="bg2"/>
                </a:solidFill>
                <a:ea typeface="+mn-ea"/>
              </a:rPr>
              <a:t>.</a:t>
            </a:r>
            <a:endParaRPr lang="en-GB" sz="1800" dirty="0">
              <a:solidFill>
                <a:schemeClr val="bg2"/>
              </a:solidFill>
            </a:endParaRPr>
          </a:p>
        </p:txBody>
      </p:sp>
    </p:spTree>
    <p:extLst>
      <p:ext uri="{BB962C8B-B14F-4D97-AF65-F5344CB8AC3E}">
        <p14:creationId xmlns:p14="http://schemas.microsoft.com/office/powerpoint/2010/main" val="3059157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17097A0-5B23-4F11-9F7B-8F5D0F06380C}"/>
              </a:ext>
            </a:extLst>
          </p:cNvPr>
          <p:cNvSpPr>
            <a:spLocks noGrp="1"/>
          </p:cNvSpPr>
          <p:nvPr>
            <p:ph sz="quarter" idx="10"/>
          </p:nvPr>
        </p:nvSpPr>
        <p:spPr>
          <a:xfrm>
            <a:off x="703163" y="1766266"/>
            <a:ext cx="7737674" cy="4026983"/>
          </a:xfrm>
        </p:spPr>
        <p:txBody>
          <a:bodyPr/>
          <a:lstStyle/>
          <a:p>
            <a:pPr marL="0" indent="0">
              <a:buNone/>
            </a:pPr>
            <a:r>
              <a:rPr lang="en-GB" sz="2000" b="1" dirty="0"/>
              <a:t>Reflective assignment </a:t>
            </a:r>
          </a:p>
          <a:p>
            <a:pPr marL="0" indent="0">
              <a:buNone/>
            </a:pPr>
            <a:r>
              <a:rPr lang="en-GB" sz="1600" dirty="0"/>
              <a:t>The competencies can be signed off after the production of reflective diaries/entries or an essay of up to 2000 words (+/- 10%) This reflective piece needs to focus on all fourteen competencies. The trainee is expected to demonstrate these in one of two ways: either by referencing work they have produced or by reflecting on examples of where they have demonstrated and developed their personal qualities. </a:t>
            </a:r>
          </a:p>
          <a:p>
            <a:pPr marL="0" indent="0">
              <a:buNone/>
            </a:pPr>
            <a:r>
              <a:rPr lang="en-GB" sz="1600" dirty="0"/>
              <a:t>Once completed, trainees should upload their reflective piece on to </a:t>
            </a:r>
            <a:r>
              <a:rPr lang="en-GB" sz="1600" dirty="0" err="1"/>
              <a:t>Geni</a:t>
            </a:r>
            <a:r>
              <a:rPr lang="en-GB" sz="1600" dirty="0"/>
              <a:t> and then review the piece with their placement or programme manager.  The programme and placement manager are responsible for signing off the competencies in the ‘Personal Qualities’ section once both the trainee and the manager have discussed the reflective piece of work.</a:t>
            </a:r>
          </a:p>
          <a:p>
            <a:pPr marL="0" indent="0">
              <a:buNone/>
            </a:pPr>
            <a:r>
              <a:rPr lang="en-GB" sz="1600" dirty="0"/>
              <a:t>More information on reflective writing and learning journals can be found here: </a:t>
            </a:r>
          </a:p>
          <a:p>
            <a:pPr marL="0" indent="0">
              <a:buNone/>
            </a:pPr>
            <a:r>
              <a:rPr lang="en-GB" sz="1600" dirty="0">
                <a:hlinkClick r:id="rId2"/>
              </a:rPr>
              <a:t>https://intranet.birmingham.ac.uk/as/libraryservices/library/asc/documents/public/Short-Guide-Reflective-Writing.pdf</a:t>
            </a:r>
            <a:r>
              <a:rPr lang="en-GB" sz="1600" dirty="0"/>
              <a:t> </a:t>
            </a:r>
          </a:p>
          <a:p>
            <a:pPr marL="0" indent="0">
              <a:buNone/>
            </a:pPr>
            <a:r>
              <a:rPr lang="en-GB" sz="1600" dirty="0">
                <a:hlinkClick r:id="rId3"/>
              </a:rPr>
              <a:t>https://intranet.birmingham.ac.uk/as/libraryservices/library/asc/resources/a-short-guide-to-reflective-writing.aspx</a:t>
            </a:r>
            <a:r>
              <a:rPr lang="en-GB" sz="1600" dirty="0"/>
              <a:t> </a:t>
            </a:r>
          </a:p>
          <a:p>
            <a:pPr marL="0" indent="0">
              <a:buNone/>
            </a:pPr>
            <a:endParaRPr lang="en-GB" dirty="0"/>
          </a:p>
          <a:p>
            <a:pPr marL="0" indent="0">
              <a:buNone/>
            </a:pPr>
            <a:endParaRPr lang="en-GB" dirty="0"/>
          </a:p>
        </p:txBody>
      </p:sp>
      <p:sp>
        <p:nvSpPr>
          <p:cNvPr id="3" name="Title 2">
            <a:extLst>
              <a:ext uri="{FF2B5EF4-FFF2-40B4-BE49-F238E27FC236}">
                <a16:creationId xmlns:a16="http://schemas.microsoft.com/office/drawing/2014/main" id="{ABB64D28-C43A-47E1-A461-EB1842157CE6}"/>
              </a:ext>
            </a:extLst>
          </p:cNvPr>
          <p:cNvSpPr>
            <a:spLocks noGrp="1"/>
          </p:cNvSpPr>
          <p:nvPr>
            <p:ph type="title"/>
          </p:nvPr>
        </p:nvSpPr>
        <p:spPr>
          <a:xfrm>
            <a:off x="457200" y="854464"/>
            <a:ext cx="7143750" cy="611649"/>
          </a:xfrm>
        </p:spPr>
        <p:txBody>
          <a:bodyPr/>
          <a:lstStyle/>
          <a:p>
            <a:r>
              <a:rPr lang="en-GB" dirty="0"/>
              <a:t>Evidence you could consider…….</a:t>
            </a:r>
          </a:p>
        </p:txBody>
      </p:sp>
    </p:spTree>
    <p:extLst>
      <p:ext uri="{BB962C8B-B14F-4D97-AF65-F5344CB8AC3E}">
        <p14:creationId xmlns:p14="http://schemas.microsoft.com/office/powerpoint/2010/main" val="2061290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69F2EB-7A5D-4260-925B-8B9658B56334}"/>
              </a:ext>
            </a:extLst>
          </p:cNvPr>
          <p:cNvSpPr>
            <a:spLocks noGrp="1"/>
          </p:cNvSpPr>
          <p:nvPr>
            <p:ph sz="quarter" idx="10"/>
          </p:nvPr>
        </p:nvSpPr>
        <p:spPr>
          <a:xfrm>
            <a:off x="545905" y="1914515"/>
            <a:ext cx="8052189" cy="4384335"/>
          </a:xfrm>
        </p:spPr>
        <p:txBody>
          <a:bodyPr/>
          <a:lstStyle/>
          <a:p>
            <a:pPr marL="0" indent="0">
              <a:buNone/>
            </a:pPr>
            <a:r>
              <a:rPr lang="en-GB" sz="1800" b="1" dirty="0"/>
              <a:t>360 Feedback and Report </a:t>
            </a:r>
            <a:endParaRPr lang="en-GB" dirty="0"/>
          </a:p>
          <a:p>
            <a:pPr marL="0" indent="0">
              <a:buNone/>
            </a:pPr>
            <a:r>
              <a:rPr lang="en-GB" sz="1800" dirty="0"/>
              <a:t>360 degree feedback is a powerful tool to help individuals identify where their leadership strengths and development needs lie regardless of job role. The process includes getting confidential feedback from line managers, peers and direct reports (if applicable). As a result, it gives an individual an insight into other people’s perceptions of their personal qualities and behaviour. </a:t>
            </a:r>
          </a:p>
          <a:p>
            <a:pPr marL="0" indent="0">
              <a:buNone/>
            </a:pPr>
            <a:r>
              <a:rPr lang="en-GB" sz="1800" dirty="0"/>
              <a:t>Trainees can take part in this during their 2</a:t>
            </a:r>
            <a:r>
              <a:rPr lang="en-GB" sz="1800" baseline="30000" dirty="0"/>
              <a:t>nd</a:t>
            </a:r>
            <a:r>
              <a:rPr lang="en-GB" sz="1800" dirty="0"/>
              <a:t> year to gain feedback on their personal qualities. It will enable them to consider their strengths and development areas, and provide insights to support their future development post scheme. </a:t>
            </a:r>
          </a:p>
          <a:p>
            <a:pPr marL="0" indent="0">
              <a:buNone/>
            </a:pPr>
            <a:r>
              <a:rPr lang="en-GB" sz="1800" dirty="0"/>
              <a:t>The placement organisation may have access to such development tools, but if not they can be purchased via the following link, at a cost of approximately £40.00: </a:t>
            </a:r>
            <a:r>
              <a:rPr lang="en-GB" sz="1800" dirty="0">
                <a:hlinkClick r:id="rId2"/>
              </a:rPr>
              <a:t>https://www.leadershipacademy.nhs.uk/resources/healthcare-leadership-model/supporting-tools-resources/healthcare-leadership-model-360-degree-feedback-tool/</a:t>
            </a:r>
            <a:r>
              <a:rPr lang="en-GB" sz="1800" dirty="0"/>
              <a:t> </a:t>
            </a:r>
          </a:p>
          <a:p>
            <a:pPr marL="0" indent="0">
              <a:buNone/>
            </a:pPr>
            <a:endParaRPr lang="en-GB" dirty="0"/>
          </a:p>
          <a:p>
            <a:pPr marL="0" indent="0">
              <a:buNone/>
            </a:pPr>
            <a:endParaRPr lang="en-GB" dirty="0"/>
          </a:p>
        </p:txBody>
      </p:sp>
      <p:sp>
        <p:nvSpPr>
          <p:cNvPr id="3" name="Title 2">
            <a:extLst>
              <a:ext uri="{FF2B5EF4-FFF2-40B4-BE49-F238E27FC236}">
                <a16:creationId xmlns:a16="http://schemas.microsoft.com/office/drawing/2014/main" id="{4F59F36B-7845-458E-B1F1-5DAF5A602B43}"/>
              </a:ext>
            </a:extLst>
          </p:cNvPr>
          <p:cNvSpPr>
            <a:spLocks noGrp="1"/>
          </p:cNvSpPr>
          <p:nvPr>
            <p:ph type="title"/>
          </p:nvPr>
        </p:nvSpPr>
        <p:spPr>
          <a:xfrm>
            <a:off x="545905" y="979564"/>
            <a:ext cx="7737674" cy="611649"/>
          </a:xfrm>
        </p:spPr>
        <p:txBody>
          <a:bodyPr/>
          <a:lstStyle/>
          <a:p>
            <a:r>
              <a:rPr lang="en-GB" dirty="0"/>
              <a:t>Evidence you could consider…….</a:t>
            </a:r>
          </a:p>
        </p:txBody>
      </p:sp>
    </p:spTree>
    <p:extLst>
      <p:ext uri="{BB962C8B-B14F-4D97-AF65-F5344CB8AC3E}">
        <p14:creationId xmlns:p14="http://schemas.microsoft.com/office/powerpoint/2010/main" val="307975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FFBBD-44DA-448F-9769-170EE8CFBE6D}"/>
              </a:ext>
            </a:extLst>
          </p:cNvPr>
          <p:cNvSpPr>
            <a:spLocks noGrp="1"/>
          </p:cNvSpPr>
          <p:nvPr>
            <p:ph sz="quarter" idx="10"/>
          </p:nvPr>
        </p:nvSpPr>
        <p:spPr>
          <a:xfrm>
            <a:off x="461190" y="1343804"/>
            <a:ext cx="8188824" cy="4457906"/>
          </a:xfrm>
        </p:spPr>
        <p:txBody>
          <a:bodyPr/>
          <a:lstStyle/>
          <a:p>
            <a:pPr marL="0" indent="0">
              <a:buNone/>
            </a:pPr>
            <a:r>
              <a:rPr lang="en-GB" sz="1800" b="1" dirty="0"/>
              <a:t>Personal Qualities – Personal Development Plan </a:t>
            </a:r>
            <a:endParaRPr lang="en-GB" dirty="0"/>
          </a:p>
          <a:p>
            <a:pPr marL="0" indent="0">
              <a:buNone/>
            </a:pPr>
            <a:r>
              <a:rPr lang="en-GB" sz="1800" dirty="0"/>
              <a:t>A Personal Development Plan (PDP) is a written account of self-reflection and improvement, which doubles up as a detailed action plan used to fulfil academic, personal, or career based goals.</a:t>
            </a:r>
          </a:p>
          <a:p>
            <a:pPr marL="0" indent="0">
              <a:buNone/>
            </a:pPr>
            <a:r>
              <a:rPr lang="en-GB" sz="1800" dirty="0"/>
              <a:t>A PDP enables to establish your aims, recognise your strengths and weaknesses, and identify areas for improvement. A PDP can be linked to section 1 of ‘Personal Qualities’, evaluated bi-monthly and used as an evidence to showcase how trainees have developed in their last 12 months on the scheme. </a:t>
            </a:r>
          </a:p>
          <a:p>
            <a:pPr marL="0" indent="0">
              <a:buNone/>
            </a:pPr>
            <a:r>
              <a:rPr lang="en-GB" sz="1800" dirty="0"/>
              <a:t>When creating a PDP, it should accurately outline personal goals linked to personal qualities and behaviours, why they are important, and a plan to achieve them. Any areas of development should be specific, and centred on work, education or self-improvement.</a:t>
            </a:r>
          </a:p>
          <a:p>
            <a:pPr marL="0" indent="0">
              <a:buNone/>
            </a:pPr>
            <a:r>
              <a:rPr lang="en-GB" sz="1800" dirty="0"/>
              <a:t>A PDP template is on </a:t>
            </a:r>
            <a:r>
              <a:rPr lang="en-GB" sz="1800" dirty="0" err="1"/>
              <a:t>Geni</a:t>
            </a:r>
            <a:r>
              <a:rPr lang="en-GB" sz="1800" dirty="0"/>
              <a:t> in the ‘scheme wraparound and support’ folder. </a:t>
            </a:r>
          </a:p>
          <a:p>
            <a:pPr marL="0" indent="0">
              <a:buNone/>
            </a:pPr>
            <a:r>
              <a:rPr lang="en-GB" sz="1800" dirty="0"/>
              <a:t>Alongside the PDP the trainee should include a document which briefly outlines a record of discussions and reviews which have taken place between trainee, placement and programme manager linked to the PDP document.  </a:t>
            </a:r>
          </a:p>
        </p:txBody>
      </p:sp>
      <p:sp>
        <p:nvSpPr>
          <p:cNvPr id="3" name="Title 2">
            <a:extLst>
              <a:ext uri="{FF2B5EF4-FFF2-40B4-BE49-F238E27FC236}">
                <a16:creationId xmlns:a16="http://schemas.microsoft.com/office/drawing/2014/main" id="{F22DA04B-CF63-4EFB-AEF1-FCE6908E35A7}"/>
              </a:ext>
            </a:extLst>
          </p:cNvPr>
          <p:cNvSpPr>
            <a:spLocks noGrp="1"/>
          </p:cNvSpPr>
          <p:nvPr>
            <p:ph type="title"/>
          </p:nvPr>
        </p:nvSpPr>
        <p:spPr>
          <a:xfrm>
            <a:off x="457200" y="548640"/>
            <a:ext cx="7439025" cy="611649"/>
          </a:xfrm>
        </p:spPr>
        <p:txBody>
          <a:bodyPr/>
          <a:lstStyle/>
          <a:p>
            <a:r>
              <a:rPr lang="en-GB" dirty="0"/>
              <a:t>Evidence you could consider…….</a:t>
            </a:r>
          </a:p>
        </p:txBody>
      </p:sp>
    </p:spTree>
    <p:extLst>
      <p:ext uri="{BB962C8B-B14F-4D97-AF65-F5344CB8AC3E}">
        <p14:creationId xmlns:p14="http://schemas.microsoft.com/office/powerpoint/2010/main" val="2305183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7E69D69-34F6-4F87-9D6D-E4916DDE35B9}"/>
              </a:ext>
            </a:extLst>
          </p:cNvPr>
          <p:cNvSpPr>
            <a:spLocks noGrp="1"/>
          </p:cNvSpPr>
          <p:nvPr>
            <p:ph sz="quarter" idx="10"/>
          </p:nvPr>
        </p:nvSpPr>
        <p:spPr>
          <a:xfrm>
            <a:off x="703163" y="1522479"/>
            <a:ext cx="7737674" cy="4704571"/>
          </a:xfrm>
        </p:spPr>
        <p:txBody>
          <a:bodyPr/>
          <a:lstStyle/>
          <a:p>
            <a:pPr marL="0" indent="0">
              <a:buNone/>
            </a:pPr>
            <a:endParaRPr lang="en-GB" sz="1800" dirty="0"/>
          </a:p>
          <a:p>
            <a:r>
              <a:rPr lang="en-GB" sz="1800" dirty="0"/>
              <a:t>The competencies within the ‘Personal Qualities’ section are either at a status of achieved or not achieved, there is no rating scale.</a:t>
            </a:r>
          </a:p>
          <a:p>
            <a:r>
              <a:rPr lang="en-GB" sz="1800" dirty="0"/>
              <a:t>Trainees are required to agree with placement and programme managers at the beginning of the 2</a:t>
            </a:r>
            <a:r>
              <a:rPr lang="en-GB" sz="1800" baseline="30000" dirty="0"/>
              <a:t>nd</a:t>
            </a:r>
            <a:r>
              <a:rPr lang="en-GB" sz="1800" dirty="0"/>
              <a:t> year on the scheme the evidence and task that will be conducted to complete the ‘Personal Qualities’ section.</a:t>
            </a:r>
          </a:p>
          <a:p>
            <a:r>
              <a:rPr lang="en-GB" sz="1800" dirty="0"/>
              <a:t>All documents linked to this task should be uploaded on to </a:t>
            </a:r>
            <a:r>
              <a:rPr lang="en-GB" sz="1800" dirty="0" err="1"/>
              <a:t>Geni</a:t>
            </a:r>
            <a:r>
              <a:rPr lang="en-GB" sz="1800" dirty="0"/>
              <a:t> via the document upload function on the trainee’s profile. </a:t>
            </a:r>
          </a:p>
          <a:p>
            <a:r>
              <a:rPr lang="en-GB" sz="1800" dirty="0"/>
              <a:t>It is the responsibility of placement and programme managers to sign off this section of the competencies. </a:t>
            </a:r>
          </a:p>
          <a:p>
            <a:r>
              <a:rPr lang="en-GB" sz="1800" b="1" dirty="0"/>
              <a:t>If a trainee would prefer to demonstrate </a:t>
            </a:r>
            <a:r>
              <a:rPr lang="en-GB" sz="1800" b="1"/>
              <a:t>these competencies via </a:t>
            </a:r>
            <a:r>
              <a:rPr lang="en-GB" sz="1800" b="1" dirty="0"/>
              <a:t>a method different from those outlined in this guidance, please discuss with the Trainee Support Manager</a:t>
            </a:r>
          </a:p>
          <a:p>
            <a:pPr marL="0" indent="0">
              <a:buNone/>
            </a:pPr>
            <a:endParaRPr lang="en-GB" dirty="0"/>
          </a:p>
        </p:txBody>
      </p:sp>
      <p:sp>
        <p:nvSpPr>
          <p:cNvPr id="3" name="Title 2">
            <a:extLst>
              <a:ext uri="{FF2B5EF4-FFF2-40B4-BE49-F238E27FC236}">
                <a16:creationId xmlns:a16="http://schemas.microsoft.com/office/drawing/2014/main" id="{556EA6E8-B48F-4145-BCAA-243D729D4E36}"/>
              </a:ext>
            </a:extLst>
          </p:cNvPr>
          <p:cNvSpPr>
            <a:spLocks noGrp="1"/>
          </p:cNvSpPr>
          <p:nvPr>
            <p:ph type="title"/>
          </p:nvPr>
        </p:nvSpPr>
        <p:spPr>
          <a:xfrm>
            <a:off x="703163" y="854464"/>
            <a:ext cx="6567055" cy="611649"/>
          </a:xfrm>
        </p:spPr>
        <p:txBody>
          <a:bodyPr/>
          <a:lstStyle/>
          <a:p>
            <a:r>
              <a:rPr lang="en-GB" dirty="0"/>
              <a:t>Summary</a:t>
            </a:r>
          </a:p>
        </p:txBody>
      </p:sp>
    </p:spTree>
    <p:extLst>
      <p:ext uri="{BB962C8B-B14F-4D97-AF65-F5344CB8AC3E}">
        <p14:creationId xmlns:p14="http://schemas.microsoft.com/office/powerpoint/2010/main" val="1699005291"/>
      </p:ext>
    </p:extLst>
  </p:cSld>
  <p:clrMapOvr>
    <a:masterClrMapping/>
  </p:clrMapOvr>
</p:sld>
</file>

<file path=ppt/theme/theme1.xml><?xml version="1.0" encoding="utf-8"?>
<a:theme xmlns:a="http://schemas.openxmlformats.org/drawingml/2006/main" name="Office Theme">
  <a:themeElements>
    <a:clrScheme name="NHS Improvement">
      <a:dk1>
        <a:srgbClr val="000000"/>
      </a:dk1>
      <a:lt1>
        <a:srgbClr val="FFFFFF"/>
      </a:lt1>
      <a:dk2>
        <a:srgbClr val="003087"/>
      </a:dk2>
      <a:lt2>
        <a:srgbClr val="005EB8"/>
      </a:lt2>
      <a:accent1>
        <a:srgbClr val="005EB8"/>
      </a:accent1>
      <a:accent2>
        <a:srgbClr val="41B6E6"/>
      </a:accent2>
      <a:accent3>
        <a:srgbClr val="768692"/>
      </a:accent3>
      <a:accent4>
        <a:srgbClr val="00A499"/>
      </a:accent4>
      <a:accent5>
        <a:srgbClr val="006747"/>
      </a:accent5>
      <a:accent6>
        <a:srgbClr val="00A9CE"/>
      </a:accent6>
      <a:hlink>
        <a:srgbClr val="0072CE"/>
      </a:hlink>
      <a:folHlink>
        <a:srgbClr val="41B6E6"/>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4.3 plain template.pptx" id="{2F2F0580-1474-4B7A-A11B-8505B61FADB3}" vid="{956D579C-3B86-4FDD-8A79-810CF4E9248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E9133C4F038434394EDD3DC83CCC908" ma:contentTypeVersion="12" ma:contentTypeDescription="Create a new document." ma:contentTypeScope="" ma:versionID="74044600f4f781c09a47ea103ab6540e">
  <xsd:schema xmlns:xsd="http://www.w3.org/2001/XMLSchema" xmlns:xs="http://www.w3.org/2001/XMLSchema" xmlns:p="http://schemas.microsoft.com/office/2006/metadata/properties" xmlns:ns3="f9e7f31a-922b-42fa-b4ad-156082e1675f" xmlns:ns4="817fc1d1-ccc2-4550-9493-8c3bbff55a26" targetNamespace="http://schemas.microsoft.com/office/2006/metadata/properties" ma:root="true" ma:fieldsID="706fb3e57be46d1339c181f6e0868bbb" ns3:_="" ns4:_="">
    <xsd:import namespace="f9e7f31a-922b-42fa-b4ad-156082e1675f"/>
    <xsd:import namespace="817fc1d1-ccc2-4550-9493-8c3bbff55a2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ServiceAutoTags" minOccurs="0"/>
                <xsd:element ref="ns4:MediaServiceGenerationTime" minOccurs="0"/>
                <xsd:element ref="ns4:MediaServiceEventHashCode"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e7f31a-922b-42fa-b4ad-156082e1675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17fc1d1-ccc2-4550-9493-8c3bbff55a2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D9FD49-C1C5-400A-B04D-90A236984D1F}">
  <ds:schemaRefs>
    <ds:schemaRef ds:uri="http://purl.org/dc/terms/"/>
    <ds:schemaRef ds:uri="http://schemas.openxmlformats.org/package/2006/metadata/core-properties"/>
    <ds:schemaRef ds:uri="817fc1d1-ccc2-4550-9493-8c3bbff55a26"/>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f9e7f31a-922b-42fa-b4ad-156082e1675f"/>
    <ds:schemaRef ds:uri="http://www.w3.org/XML/1998/namespace"/>
  </ds:schemaRefs>
</ds:datastoreItem>
</file>

<file path=customXml/itemProps2.xml><?xml version="1.0" encoding="utf-8"?>
<ds:datastoreItem xmlns:ds="http://schemas.openxmlformats.org/officeDocument/2006/customXml" ds:itemID="{A6333066-D95F-4DC9-8F45-8431A5C3C76B}">
  <ds:schemaRefs>
    <ds:schemaRef ds:uri="http://schemas.microsoft.com/sharepoint/v3/contenttype/forms"/>
  </ds:schemaRefs>
</ds:datastoreItem>
</file>

<file path=customXml/itemProps3.xml><?xml version="1.0" encoding="utf-8"?>
<ds:datastoreItem xmlns:ds="http://schemas.openxmlformats.org/officeDocument/2006/customXml" ds:itemID="{D9BC10D5-844E-4B56-BA86-AA94660C8C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e7f31a-922b-42fa-b4ad-156082e1675f"/>
    <ds:schemaRef ds:uri="817fc1d1-ccc2-4550-9493-8c3bbff55a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392</TotalTime>
  <Words>865</Words>
  <Application>Microsoft Office PowerPoint</Application>
  <PresentationFormat>On-screen Show (4:3)</PresentationFormat>
  <Paragraphs>34</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GMTS  Section One Competencies Personal Qualities  Advice and Guidance   </vt:lpstr>
      <vt:lpstr>The Task – Section 1 Competencies  </vt:lpstr>
      <vt:lpstr>The Task – Section 1 Competencies  When considering how to complete this section and agreeing the evidence to be provided, trainees are advised to consider the following criteria, in addition to any other information they may wish to provide.</vt:lpstr>
      <vt:lpstr>Evidence you could consider…….</vt:lpstr>
      <vt:lpstr>Evidence you could consider…….</vt:lpstr>
      <vt:lpstr>Evidence you could consider…….</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GMTS People Promise Temperature Check</dc:title>
  <dc:creator>Sally Scales</dc:creator>
  <cp:lastModifiedBy>Kelly Woods</cp:lastModifiedBy>
  <cp:revision>19</cp:revision>
  <dcterms:created xsi:type="dcterms:W3CDTF">2020-10-06T14:20:53Z</dcterms:created>
  <dcterms:modified xsi:type="dcterms:W3CDTF">2021-01-06T10:13:14Z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0x010100BE9133C4F038434394EDD3DC83CCC908</vt:lpwstr>
  </property>
  <property fmtid="{D5CDD505-2E9C-101B-9397-08002B2CF9AE}" pid="3" name="TaxKeyword">
    <vt:lpwstr/>
  </property>
  <property fmtid="{D5CDD505-2E9C-101B-9397-08002B2CF9AE}" pid="4" name="Subject0">
    <vt:lpwstr/>
  </property>
  <property fmtid="{D5CDD505-2E9C-101B-9397-08002B2CF9AE}" pid="5" name="Document type0">
    <vt:lpwstr/>
  </property>
  <property fmtid="{D5CDD505-2E9C-101B-9397-08002B2CF9AE}" pid="6" name="WTTeamSiteDocumentType">
    <vt:lpwstr/>
  </property>
  <property fmtid="{D5CDD505-2E9C-101B-9397-08002B2CF9AE}" pid="7" name="WTTeamSiteDocumentTypeTaxHTField0">
    <vt:lpwstr/>
  </property>
  <property fmtid="{D5CDD505-2E9C-101B-9397-08002B2CF9AE}" pid="8" name="cebceaf3e3574cdab9f9dab6bbd34ddb">
    <vt:lpwstr/>
  </property>
  <property fmtid="{D5CDD505-2E9C-101B-9397-08002B2CF9AE}" pid="9" name="n2fe4ed80ae84f2cbc880662fe0a8735">
    <vt:lpwstr/>
  </property>
  <property fmtid="{D5CDD505-2E9C-101B-9397-08002B2CF9AE}" pid="10" name="TaxCatchAll">
    <vt:lpwstr/>
  </property>
  <property fmtid="{D5CDD505-2E9C-101B-9397-08002B2CF9AE}" pid="11" name="TaxKeywordTaxHTField">
    <vt:lpwstr/>
  </property>
</Properties>
</file>